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78" r:id="rId3"/>
    <p:sldMasterId id="2147483690" r:id="rId4"/>
    <p:sldMasterId id="2147483703" r:id="rId5"/>
  </p:sldMasterIdLst>
  <p:notesMasterIdLst>
    <p:notesMasterId r:id="rId21"/>
  </p:notesMasterIdLst>
  <p:sldIdLst>
    <p:sldId id="257" r:id="rId6"/>
    <p:sldId id="510" r:id="rId7"/>
    <p:sldId id="276" r:id="rId8"/>
    <p:sldId id="278" r:id="rId9"/>
    <p:sldId id="262" r:id="rId10"/>
    <p:sldId id="398" r:id="rId11"/>
    <p:sldId id="397" r:id="rId12"/>
    <p:sldId id="506" r:id="rId13"/>
    <p:sldId id="504" r:id="rId14"/>
    <p:sldId id="301" r:id="rId15"/>
    <p:sldId id="256" r:id="rId16"/>
    <p:sldId id="377" r:id="rId17"/>
    <p:sldId id="261" r:id="rId18"/>
    <p:sldId id="509" r:id="rId19"/>
    <p:sldId id="511" r:id="rId20"/>
  </p:sldIdLst>
  <p:sldSz cx="6858000" cy="5143500"/>
  <p:notesSz cx="6858000" cy="9144000"/>
  <p:embeddedFontLst>
    <p:embeddedFont>
      <p:font typeface="Britannic Bold" panose="020B0903060703020204" pitchFamily="34" charset="0"/>
      <p:regular r:id="rId22"/>
    </p:embeddedFont>
    <p:embeddedFont>
      <p:font typeface="Impact" panose="020B0806030902050204" pitchFamily="34" charset="0"/>
      <p:regular r:id="rId23"/>
    </p:embeddedFont>
    <p:embeddedFont>
      <p:font typeface="Merriweather Light" panose="000004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Montserrat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160" userDrawn="1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idUGF6wycCJfxYQFIaUfiEXV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ECFF"/>
    <a:srgbClr val="FFCCFF"/>
    <a:srgbClr val="396AB2"/>
    <a:srgbClr val="00326A"/>
    <a:srgbClr val="FED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680AC-F210-4A8C-88CD-29340EA7A8B3}">
  <a:tblStyle styleId="{63F680AC-F210-4A8C-88CD-29340EA7A8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/>
    <p:restoredTop sz="90520"/>
  </p:normalViewPr>
  <p:slideViewPr>
    <p:cSldViewPr snapToGrid="0">
      <p:cViewPr varScale="1">
        <p:scale>
          <a:sx n="129" d="100"/>
          <a:sy n="129" d="100"/>
        </p:scale>
        <p:origin x="2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customschemas.google.com/relationships/presentationmetadata" Target="meta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50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01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36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4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2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01373-8CFC-4618-A422-03081901A5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6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8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1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">
  <p:cSld name="TITLE_AND_BODY_1">
    <p:bg>
      <p:bgPr>
        <a:solidFill>
          <a:schemeClr val="accent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subTitle" idx="1"/>
          </p:nvPr>
        </p:nvSpPr>
        <p:spPr>
          <a:xfrm>
            <a:off x="1945913" y="2087750"/>
            <a:ext cx="2966175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25">
                <a:solidFill>
                  <a:srgbClr val="9EC76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2"/>
          </p:nvPr>
        </p:nvSpPr>
        <p:spPr>
          <a:xfrm>
            <a:off x="233775" y="2327800"/>
            <a:ext cx="639045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5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ts val="14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/>
          <p:nvPr/>
        </p:nvSpPr>
        <p:spPr>
          <a:xfrm>
            <a:off x="4893731" y="4706563"/>
            <a:ext cx="181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75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 hasCustomPrompt="1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9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685800" lvl="1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028700" lvl="2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714500" lvl="4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057400" lvl="5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400300" lvl="6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2743200" lvl="7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086100" lvl="8" indent="-23812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B942DB-23AC-4147-9D85-6A87C4DE58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692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C404-CA76-4D17-9DAC-124285A2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7030B-BE46-415F-B850-F4AF23F64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BC57DB-A7B8-78AA-5225-BF7BF00A4A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14773E-13A2-B3E7-097A-F560E335BA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B7D412-7F84-5C2F-976F-EBDFFE9336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4414531F-EFC2-45C5-B33A-B6C351F7C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899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90D7-237E-4125-8D11-77A3AFC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F3CF-A9F9-48D5-A0CB-084A3429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FF1BDD-5E37-349A-5B79-0586C45CB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5649A2-3684-E5B9-CEBC-194CC22AF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E536C5-4C19-41C0-D3D0-D7210129DA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8B31564-F14F-4C66-A64D-953049DE3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2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A69-07F0-4B28-8C2F-6F402FB3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0BF8-7314-456E-A2B4-A326C071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5E9D83-7F16-C6C4-1797-EB99351F25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1613B9-297D-51FF-E116-4C35A133C9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C4485C-BBDF-EAB6-44E7-8186A9A87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7DFC3E7-47C8-46F4-954D-DA84AE5DC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028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FE6-0BDC-4F7F-BE55-F3CC9A69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9203-DE10-4C57-A2E7-7FC654001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429" y="1248966"/>
            <a:ext cx="302895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39B9-625F-48A9-AB0F-F01664EB6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20679" y="1248966"/>
            <a:ext cx="302895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7672E-97F4-2D11-C49C-877608160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CA56F-AEA8-EB52-6A9C-CCAA1223E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C4239-2143-DEC2-590B-8002C259A3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22C02F7-D931-4798-8F77-221171346A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269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D741-1F60-4DE6-94E4-B2F7A9E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1B9E7-2D9C-41AE-829F-B41B9F54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679" y="1260872"/>
            <a:ext cx="290155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61C3E-00F9-4510-BCA7-7BC541D15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679" y="1878806"/>
            <a:ext cx="290155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08F8D-C24F-49A9-B650-21ADF7E9B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80DE9-B849-4679-AF35-01761040F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84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9BCF653-BFEE-CC98-A448-C0AE90660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7066B2-215F-F3E4-B5BA-34EF0932EA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A90A6A-937B-2E78-386D-ABA84FCCE9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2C86BF2-DAAF-43F6-BBCB-C4860EB4F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026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AB0E-DDC6-4EEC-90CC-98179D07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0B1EE3-A668-FBD8-7625-777B324453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E313E33-CF66-2A6C-A548-41C2785FD7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D92565-1F24-480F-F4E2-8BA1C36285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F5EB7549-DEC2-414F-AF16-AE7E18C548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374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CA9F6C0-20A3-EA11-3199-36E5E102A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E4C45E-17BA-D0C9-05C7-DB9DB4286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F68A30-840D-EAE5-4080-01CDB014F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2DC2444E-DA43-42CB-83A2-6B1C437B71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58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2BAD-C689-4B58-8943-DBA83046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C358-5BF8-4EF9-BFF9-2DF711E5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5D7DC-5F2A-4DC8-844A-98B5CBFCC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82FC8-714B-53D4-A542-D19181A8C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7D1BD-6486-D62B-FCC5-C7E86E9912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4778E-C2B5-9D40-4F79-870DDB85D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3126A45F-936A-4E3C-A16F-45F38C8DFB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441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780-33F3-4723-8310-466DCCDD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14DA0-805E-4924-98CC-080868593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B614-D2D8-44EB-BEF6-91A2FA71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B62ED-DA96-BB4C-8F27-B6693DC186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D378D-945A-1512-79B4-F34C0F543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E32C5-9DB3-F50C-AB7D-01993CE92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693F72C1-AB04-49D9-94CA-1AED810B61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143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579-983D-4BB8-A90B-9B6F800F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45FB6-F4CB-42FD-8826-4BAC0EBFA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E9B342-4AE6-213E-AC00-5839DF4C1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A78749-5469-F1D6-5186-B6EA9F24F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590E7D-4215-6DB1-DD5D-86A331486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A58FEBEF-53CC-417A-8A79-DA5A77DE93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86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2BA448-9689-4676-8E22-D280A7B85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98244" y="205979"/>
            <a:ext cx="1551385" cy="44374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5CFE0-6768-4B63-9917-FB54FF58F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41044" cy="44374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BFCF6D-80AD-290A-BE98-3DBF3963B1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37429A-FA8A-57D6-D0CA-4CC7E27C15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A435F4-3BEE-6062-6EAD-0782F05BD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C7EF425B-9584-4A7E-8BC4-D7E6E1520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755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2C5D-7193-4204-846F-D2328373EF73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342900" y="205979"/>
            <a:ext cx="61722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65C-B917-487F-8EEA-E02A36A108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7429" y="1248967"/>
            <a:ext cx="302895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907F9-92A7-454E-8AC5-8C10FDDF48E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3520679" y="1248967"/>
            <a:ext cx="3028950" cy="1639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3E0DC-862B-444E-A1E9-61A5A8B6327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377429" y="3002757"/>
            <a:ext cx="302895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C6ACA-CF4A-4083-9845-EDCB8C20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20679" y="3002757"/>
            <a:ext cx="3028950" cy="164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2033CD-CEA6-BC3D-219D-550D3E6E48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DE2F72F-0072-96BC-5400-18A59F6C6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EEF0AF-0A2F-5F4A-AFB1-9169C3702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Page </a:t>
            </a:r>
            <a:fld id="{0ABAB192-1059-4B75-B347-D0A41948AA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297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 2"/>
          <p:cNvGrpSpPr>
            <a:grpSpLocks/>
          </p:cNvGrpSpPr>
          <p:nvPr/>
        </p:nvGrpSpPr>
        <p:grpSpPr bwMode="auto">
          <a:xfrm>
            <a:off x="0" y="0"/>
            <a:ext cx="4400550" cy="5143500"/>
            <a:chOff x="0" y="0"/>
            <a:chExt cx="3696" cy="4320"/>
          </a:xfrm>
        </p:grpSpPr>
        <p:sp>
          <p:nvSpPr>
            <p:cNvPr id="15462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  <p:sp>
          <p:nvSpPr>
            <p:cNvPr id="154628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altLang="en-US" sz="1800">
                <a:latin typeface="Times New Roman" charset="0"/>
              </a:endParaRPr>
            </a:p>
          </p:txBody>
        </p:sp>
      </p:grpSp>
      <p:grpSp>
        <p:nvGrpSpPr>
          <p:cNvPr id="154629" name="Group 5"/>
          <p:cNvGrpSpPr>
            <a:grpSpLocks/>
          </p:cNvGrpSpPr>
          <p:nvPr/>
        </p:nvGrpSpPr>
        <p:grpSpPr bwMode="auto">
          <a:xfrm>
            <a:off x="2724150" y="3667125"/>
            <a:ext cx="3657600" cy="239316"/>
            <a:chOff x="2288" y="3080"/>
            <a:chExt cx="3072" cy="201"/>
          </a:xfrm>
        </p:grpSpPr>
        <p:sp>
          <p:nvSpPr>
            <p:cNvPr id="154630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54631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15463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95512"/>
            <a:ext cx="3009900" cy="1366838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54633" name="Rectangle 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54634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altLang="en-US"/>
          </a:p>
        </p:txBody>
      </p:sp>
      <p:sp>
        <p:nvSpPr>
          <p:cNvPr id="154635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7151" y="4686300"/>
            <a:ext cx="440531" cy="366713"/>
          </a:xfrm>
        </p:spPr>
        <p:txBody>
          <a:bodyPr anchorCtr="0"/>
          <a:lstStyle>
            <a:lvl1pPr>
              <a:defRPr/>
            </a:lvl1pPr>
          </a:lstStyle>
          <a:p>
            <a:fld id="{298F7EE0-222D-4C58-96EB-23D97C0EFA9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463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514350" y="742950"/>
            <a:ext cx="61722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406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B942DB-23AC-4147-9D85-6A87C4DE58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713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02E07-0B7A-45E8-81EF-E913B77542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769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71651"/>
            <a:ext cx="2827735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0685" y="1771651"/>
            <a:ext cx="2827734" cy="27932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FDDAE-36EF-4AED-BF80-239C0CD2B1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9120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93CB8D-286A-4787-BC3C-F26122CC74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36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lack 2">
  <p:cSld name="CUSTOM">
    <p:bg>
      <p:bgPr>
        <a:solidFill>
          <a:srgbClr val="30303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3"/>
          <p:cNvCxnSpPr/>
          <p:nvPr/>
        </p:nvCxnSpPr>
        <p:spPr>
          <a:xfrm>
            <a:off x="2512913" y="3682700"/>
            <a:ext cx="1832175" cy="0"/>
          </a:xfrm>
          <a:prstGeom prst="straightConnector1">
            <a:avLst/>
          </a:prstGeom>
          <a:noFill/>
          <a:ln w="9525" cap="flat" cmpd="sng">
            <a:solidFill>
              <a:srgbClr val="F0F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2057400" y="3835100"/>
            <a:ext cx="27432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42900" lvl="0" indent="-21431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 Medium"/>
              <a:buChar char="●"/>
              <a:defRPr sz="67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685800" lvl="1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028700" lvl="2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714500" lvl="4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057400" lvl="5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400300" lvl="6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2743200" lvl="7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086100" lvl="8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12" userDrawn="1">
          <p15:clr>
            <a:srgbClr val="FA7B17"/>
          </p15:clr>
        </p15:guide>
        <p15:guide id="2" pos="2808" userDrawn="1">
          <p15:clr>
            <a:srgbClr val="FA7B17"/>
          </p15:clr>
        </p15:guide>
        <p15:guide id="3" orient="horz" pos="1584" userDrawn="1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765EF1-910C-4111-8368-9F9185C36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780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E9BA31-7620-4BFE-911C-73F4B97D2C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560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F41F7-FF32-4410-A1B3-5C00F207B9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7788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EEAB-DC52-453C-B8B0-A6662B3211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013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BA4EA-B11F-4606-8F66-3623E9C33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534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29200" y="571501"/>
            <a:ext cx="1485900" cy="39933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571501"/>
            <a:ext cx="4343400" cy="3993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F3D5-76FB-44CB-B576-E8EFA04434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520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1"/>
            <a:ext cx="58293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F6E27-9AF2-4E2E-95C9-4B177D3D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51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792FD-1D28-4794-9E9D-49B90672EF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10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7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9D50C-A949-4329-A9FF-50C4BAACA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2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011" y="900113"/>
            <a:ext cx="2590800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3111" y="900113"/>
            <a:ext cx="2591990" cy="36302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F244-E940-4607-B91E-6E41333A1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1C0B2-C7DC-4884-94A2-3F25586A0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35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AC920-EFE3-4DFA-8000-4C2C5E3FAC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42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2208-BD76-4AA5-95D2-0DB444A52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43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1261C-48F3-455B-954D-4EDC1033A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480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AD6D4-0C63-43D8-AB5C-414675263B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606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64CC1-9171-4B77-AF56-1EEC80DDC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14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6362" y="98824"/>
            <a:ext cx="1328738" cy="44315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7770" y="98824"/>
            <a:ext cx="3874294" cy="4431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5CC72-9ED6-404D-9551-620886D1F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765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770" y="98822"/>
            <a:ext cx="5317331" cy="642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8011" y="900113"/>
            <a:ext cx="2590800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3111" y="900113"/>
            <a:ext cx="2591990" cy="3630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2AED7-729C-4E65-A06F-222C28825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0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1"/>
            <a:ext cx="58293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7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7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2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2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14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912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11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326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614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98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233776" y="1152475"/>
            <a:ext cx="29999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3624301" y="1152475"/>
            <a:ext cx="29999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sz="27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685800" lvl="1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028700" lvl="2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714500" lvl="4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057400" lvl="5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400300" lvl="6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2743200" lvl="7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086100" lvl="8" indent="-247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oogle Shape;9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890" y="4587023"/>
            <a:ext cx="1044902" cy="4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0"/>
          <p:cNvSpPr txBox="1"/>
          <p:nvPr/>
        </p:nvSpPr>
        <p:spPr>
          <a:xfrm>
            <a:off x="4893731" y="4706563"/>
            <a:ext cx="181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www.sunflowerseedsukraine.com</a:t>
            </a:r>
            <a:endParaRPr sz="750" b="0" i="0" u="none" strike="noStrike" cap="none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0A3C47-D939-8589-AF53-D8C26D49E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05979"/>
            <a:ext cx="61722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1259D83-7747-439D-8469-52C9984E5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7429" y="1248966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14A07FE7-607F-42E4-A337-517EDE01D1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27B5AFB9-E9FB-4836-8972-141712DD91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81888210-3FE5-429D-8469-A360C9371D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22194" y="0"/>
            <a:ext cx="735806" cy="35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Page </a:t>
            </a:r>
            <a:fld id="{2C963C3F-5B64-43F0-9E94-A3FE5866FE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 descr="Clip1">
            <a:extLst>
              <a:ext uri="{FF2B5EF4-FFF2-40B4-BE49-F238E27FC236}">
                <a16:creationId xmlns:a16="http://schemas.microsoft.com/office/drawing/2014/main" id="{A919A5DF-B83C-4420-D224-E849E3B869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216" y="1"/>
            <a:ext cx="702469" cy="41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SAmeatball3-D">
            <a:extLst>
              <a:ext uri="{FF2B5EF4-FFF2-40B4-BE49-F238E27FC236}">
                <a16:creationId xmlns:a16="http://schemas.microsoft.com/office/drawing/2014/main" id="{B2A2FCC5-A7C9-BDB9-0D24-BB14A3D60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16"/>
            <a:ext cx="521494" cy="43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8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"/>
          <p:cNvGrpSpPr>
            <a:grpSpLocks/>
          </p:cNvGrpSpPr>
          <p:nvPr/>
        </p:nvGrpSpPr>
        <p:grpSpPr bwMode="auto">
          <a:xfrm>
            <a:off x="0" y="0"/>
            <a:ext cx="5715000" cy="5143500"/>
            <a:chOff x="0" y="0"/>
            <a:chExt cx="4800" cy="4320"/>
          </a:xfrm>
        </p:grpSpPr>
        <p:grpSp>
          <p:nvGrpSpPr>
            <p:cNvPr id="15360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53604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5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grpSp>
          <p:nvGrpSpPr>
            <p:cNvPr id="153606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53607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3608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</p:grpSp>
      <p:sp>
        <p:nvSpPr>
          <p:cNvPr id="153609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571500"/>
            <a:ext cx="5943600" cy="85725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61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771651"/>
            <a:ext cx="5769769" cy="279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4686301"/>
            <a:ext cx="1597819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43400" y="4686301"/>
            <a:ext cx="2172891" cy="3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50"/>
            </a:lvl1pPr>
          </a:lstStyle>
          <a:p>
            <a:endParaRPr lang="en-US" altLang="en-US"/>
          </a:p>
        </p:txBody>
      </p:sp>
      <p:sp>
        <p:nvSpPr>
          <p:cNvPr id="153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104" y="4681537"/>
            <a:ext cx="44053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1950" b="1">
                <a:solidFill>
                  <a:schemeClr val="bg1"/>
                </a:solidFill>
              </a:defRPr>
            </a:lvl1pPr>
          </a:lstStyle>
          <a:p>
            <a:fld id="{17BBBAC1-5FA9-4E11-8E05-C46DC56193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40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97770" y="98822"/>
            <a:ext cx="5317331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8011" y="900113"/>
            <a:ext cx="5297090" cy="363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4631" y="4857752"/>
            <a:ext cx="21717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93607" y="4855369"/>
            <a:ext cx="778669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ACC40D-E1E1-4067-A747-26BEB9057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8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rgbClr val="36478B"/>
          </a:solidFill>
          <a:latin typeface="Impact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rgbClr val="36478B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rgbClr val="36478B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500">
          <a:solidFill>
            <a:srgbClr val="36478B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36478B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36478B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2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691A-E459-46B2-B2B8-47D32C4F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slideLayout" Target="../slideLayouts/slideLayout48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1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18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17.jp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notesSlide" Target="../notesSlides/notesSlide7.xml"/><Relationship Id="rId30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bbjam.org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7.jp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12.xml"/><Relationship Id="rId33" Type="http://schemas.openxmlformats.org/officeDocument/2006/relationships/image" Target="../media/image24.JP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23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1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2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18.png"/><Relationship Id="rId30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0" y="1834036"/>
            <a:ext cx="6858000" cy="58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900"/>
              </a:spcAft>
            </a:pPr>
            <a:r>
              <a:rPr lang="en-US" sz="3150" dirty="0">
                <a:solidFill>
                  <a:schemeClr val="accent6"/>
                </a:solidFill>
              </a:rPr>
              <a:t>Sunflower Seeds Ukraine</a:t>
            </a:r>
            <a:endParaRPr sz="3150" dirty="0">
              <a:solidFill>
                <a:schemeClr val="accent6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2"/>
          </p:nvPr>
        </p:nvSpPr>
        <p:spPr>
          <a:xfrm>
            <a:off x="233775" y="2571750"/>
            <a:ext cx="6390450" cy="131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/>
            <a:r>
              <a:rPr lang="en-US" sz="2700" dirty="0"/>
              <a:t>and BB Jam project</a:t>
            </a:r>
          </a:p>
          <a:p>
            <a:pPr marL="0" indent="0"/>
            <a:endParaRPr lang="en-US" sz="1350" dirty="0"/>
          </a:p>
          <a:p>
            <a:pPr marL="0" indent="0"/>
            <a:r>
              <a:rPr lang="en-US" sz="1350" dirty="0"/>
              <a:t>August 23</a:t>
            </a:r>
            <a:r>
              <a:rPr lang="en-US" sz="1350" baseline="30000" dirty="0"/>
              <a:t>rd</a:t>
            </a:r>
            <a:r>
              <a:rPr lang="en-US" sz="1350" dirty="0"/>
              <a:t>, 2024</a:t>
            </a:r>
            <a:endParaRPr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246459" y="1200150"/>
            <a:ext cx="1257301" cy="285750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Main Processor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732360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FPGA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5847159" y="1657350"/>
            <a:ext cx="800101" cy="857250"/>
          </a:xfrm>
          <a:prstGeom prst="roundRect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Antenna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028700" y="1471613"/>
            <a:ext cx="342900" cy="23431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FPGA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5750" y="15287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Various Data Ports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85750" y="2157413"/>
            <a:ext cx="685800" cy="4000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Data Ciphering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85750" y="255746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Network Support</a:t>
            </a:r>
            <a:endParaRPr lang="en-US" sz="90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85750" y="3186113"/>
            <a:ext cx="685800" cy="628650"/>
          </a:xfrm>
          <a:prstGeom prst="round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C2 Interface</a:t>
            </a:r>
          </a:p>
          <a:p>
            <a:pPr defTabSz="685800">
              <a:buClrTx/>
              <a:defRPr/>
            </a:pPr>
            <a:endParaRPr lang="en-US" sz="90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1507331" y="21002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ounded Rectangle 17"/>
          <p:cNvSpPr/>
          <p:nvPr/>
        </p:nvSpPr>
        <p:spPr bwMode="auto">
          <a:xfrm>
            <a:off x="1732360" y="1200150"/>
            <a:ext cx="1928813" cy="2914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FPGA Module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86000" y="22145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286000" y="152876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Rx Chain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828800" y="1528763"/>
            <a:ext cx="342900" cy="22860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Processor Interface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0" y="3186113"/>
            <a:ext cx="1257300" cy="6286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Dynamic Clocking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3143250" y="227171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Seq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08610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Mod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43150" y="2557463"/>
            <a:ext cx="40005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FEC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2743200" y="2557463"/>
            <a:ext cx="3429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Int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2575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Costas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2343150" y="1871663"/>
            <a:ext cx="685800" cy="22860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Decoder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3028950" y="1585913"/>
            <a:ext cx="228600" cy="514350"/>
          </a:xfrm>
          <a:prstGeom prst="round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vert270"/>
          <a:lstStyle/>
          <a:p>
            <a:pPr algn="ctr"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Cordic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3657600" y="23860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Right Arrow 44"/>
          <p:cNvSpPr/>
          <p:nvPr/>
        </p:nvSpPr>
        <p:spPr bwMode="auto">
          <a:xfrm rot="10800000">
            <a:off x="1485900" y="1757363"/>
            <a:ext cx="22860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846909" y="1200150"/>
            <a:ext cx="1828800" cy="18859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RF Front End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886200" y="1471613"/>
            <a:ext cx="800100" cy="14287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MFE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743450" y="22717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Tx</a:t>
            </a: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743450" y="1471613"/>
            <a:ext cx="800100" cy="6286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Rx RF</a:t>
            </a: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3943350" y="23860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TxDAC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3943350" y="1700213"/>
            <a:ext cx="685800" cy="400050"/>
          </a:xfrm>
          <a:prstGeom prst="round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r>
              <a:rPr lang="en-US" sz="75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RxADC</a:t>
            </a: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7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0800000">
            <a:off x="3657600" y="17002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269" name="Text Box 47"/>
          <p:cNvSpPr txBox="1">
            <a:spLocks noChangeArrowheads="1"/>
          </p:cNvSpPr>
          <p:nvPr/>
        </p:nvSpPr>
        <p:spPr bwMode="auto">
          <a:xfrm>
            <a:off x="228600" y="4100513"/>
            <a:ext cx="1254919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Optimized Power Efficiency</a:t>
            </a:r>
          </a:p>
        </p:txBody>
      </p:sp>
      <p:sp>
        <p:nvSpPr>
          <p:cNvPr id="8270" name="Text Box 53"/>
          <p:cNvSpPr txBox="1">
            <a:spLocks noChangeArrowheads="1"/>
          </p:cNvSpPr>
          <p:nvPr/>
        </p:nvSpPr>
        <p:spPr bwMode="auto">
          <a:xfrm>
            <a:off x="1714501" y="4100513"/>
            <a:ext cx="192762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350" b="1" kern="120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Software driven rather than h/w-based</a:t>
            </a:r>
          </a:p>
        </p:txBody>
      </p:sp>
      <p:sp>
        <p:nvSpPr>
          <p:cNvPr id="8271" name="Text Box 26"/>
          <p:cNvSpPr txBox="1">
            <a:spLocks noChangeArrowheads="1"/>
          </p:cNvSpPr>
          <p:nvPr/>
        </p:nvSpPr>
        <p:spPr bwMode="auto">
          <a:xfrm>
            <a:off x="3886200" y="4100513"/>
            <a:ext cx="17716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Built using COTS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parts, mostly </a:t>
            </a:r>
          </a:p>
          <a:p>
            <a:pPr algn="ctr" defTabSz="685800">
              <a:buClrTx/>
            </a:pPr>
            <a:r>
              <a:rPr lang="en-US" sz="1350" b="1" kern="1200" dirty="0">
                <a:solidFill>
                  <a:srgbClr val="0000FF"/>
                </a:solidFill>
                <a:latin typeface="Calibri"/>
                <a:ea typeface="ＭＳ Ｐゴシック"/>
                <a:cs typeface="ＭＳ Ｐゴシック"/>
              </a:rPr>
              <a:t>discreet components</a:t>
            </a:r>
          </a:p>
          <a:p>
            <a:pPr algn="ctr" defTabSz="685800">
              <a:buClrTx/>
            </a:pPr>
            <a:endParaRPr lang="en-US" sz="1350" b="1" kern="1200" dirty="0">
              <a:solidFill>
                <a:srgbClr val="0000FF"/>
              </a:solidFill>
              <a:latin typeface="Calibri"/>
              <a:ea typeface="ＭＳ Ｐゴシック"/>
              <a:cs typeface="ＭＳ Ｐゴシック"/>
            </a:endParaRPr>
          </a:p>
        </p:txBody>
      </p:sp>
      <p:sp>
        <p:nvSpPr>
          <p:cNvPr id="48" name="Right Arrow 47"/>
          <p:cNvSpPr/>
          <p:nvPr/>
        </p:nvSpPr>
        <p:spPr bwMode="auto">
          <a:xfrm rot="10800000">
            <a:off x="5657850" y="175736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5664994" y="2043113"/>
            <a:ext cx="171450" cy="285750"/>
          </a:xfrm>
          <a:prstGeom prst="rightArrow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endParaRPr lang="en-US" sz="105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8CBBD4E1-0E17-66D0-A679-D8FDCD7B8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0868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Currently Utilized SDR’s Modular Architecture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8CEFDC-951E-E715-D76C-B9317C13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53" name="Slide Number Placeholder 8">
            <a:extLst>
              <a:ext uri="{FF2B5EF4-FFF2-40B4-BE49-F238E27FC236}">
                <a16:creationId xmlns:a16="http://schemas.microsoft.com/office/drawing/2014/main" id="{DC38B5EA-1F61-DF5B-FA65-E495A438BA2D}"/>
              </a:ext>
            </a:extLst>
          </p:cNvPr>
          <p:cNvSpPr txBox="1">
            <a:spLocks/>
          </p:cNvSpPr>
          <p:nvPr/>
        </p:nvSpPr>
        <p:spPr>
          <a:xfrm>
            <a:off x="6446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10</a:t>
            </a:fld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157024" y="1060639"/>
            <a:ext cx="6572250" cy="3777701"/>
          </a:xfrm>
          <a:prstGeom prst="rect">
            <a:avLst/>
          </a:prstGeom>
          <a:gradFill rotWithShape="1">
            <a:gsLst>
              <a:gs pos="0">
                <a:srgbClr val="99CC00">
                  <a:alpha val="32001"/>
                </a:srgbClr>
              </a:gs>
              <a:gs pos="100000">
                <a:srgbClr val="F8F8F8"/>
              </a:gs>
            </a:gsLst>
            <a:lin ang="5400000" scaled="1"/>
          </a:gradFill>
          <a:ln w="38100" algn="ctr">
            <a:solidFill>
              <a:srgbClr val="CC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1" name="Oval 36"/>
          <p:cNvSpPr>
            <a:spLocks noChangeArrowheads="1"/>
          </p:cNvSpPr>
          <p:nvPr/>
        </p:nvSpPr>
        <p:spPr bwMode="auto">
          <a:xfrm rot="20916947">
            <a:off x="3501082" y="2460791"/>
            <a:ext cx="2637695" cy="2338762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1" name="Oval 37"/>
          <p:cNvSpPr>
            <a:spLocks noChangeArrowheads="1"/>
          </p:cNvSpPr>
          <p:nvPr/>
        </p:nvSpPr>
        <p:spPr bwMode="auto">
          <a:xfrm rot="401915">
            <a:off x="3803076" y="1272387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0" name="Line 68"/>
          <p:cNvSpPr>
            <a:spLocks noChangeShapeType="1"/>
          </p:cNvSpPr>
          <p:nvPr/>
        </p:nvSpPr>
        <p:spPr bwMode="auto">
          <a:xfrm>
            <a:off x="3656935" y="1795086"/>
            <a:ext cx="193589" cy="1310839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8" name="Oval 36"/>
          <p:cNvSpPr>
            <a:spLocks noChangeArrowheads="1"/>
          </p:cNvSpPr>
          <p:nvPr/>
        </p:nvSpPr>
        <p:spPr bwMode="auto">
          <a:xfrm rot="1115508">
            <a:off x="2797690" y="1426169"/>
            <a:ext cx="1492406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6" name="Oval 37"/>
          <p:cNvSpPr>
            <a:spLocks noChangeArrowheads="1"/>
          </p:cNvSpPr>
          <p:nvPr/>
        </p:nvSpPr>
        <p:spPr bwMode="auto">
          <a:xfrm rot="674706">
            <a:off x="3989584" y="2121939"/>
            <a:ext cx="1623029" cy="882639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7" name="Oval 36"/>
          <p:cNvSpPr>
            <a:spLocks noChangeArrowheads="1"/>
          </p:cNvSpPr>
          <p:nvPr/>
        </p:nvSpPr>
        <p:spPr bwMode="auto">
          <a:xfrm>
            <a:off x="224332" y="1453047"/>
            <a:ext cx="2885657" cy="1993604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2" name="Oval 3"/>
          <p:cNvSpPr>
            <a:spLocks noChangeArrowheads="1"/>
          </p:cNvSpPr>
          <p:nvPr/>
        </p:nvSpPr>
        <p:spPr bwMode="auto">
          <a:xfrm rot="16200000">
            <a:off x="2282950" y="2858881"/>
            <a:ext cx="926291" cy="2783171"/>
          </a:xfrm>
          <a:prstGeom prst="ellipse">
            <a:avLst/>
          </a:prstGeom>
          <a:solidFill>
            <a:srgbClr val="333399">
              <a:alpha val="14902"/>
            </a:srgbClr>
          </a:solidFill>
          <a:ln w="25400" algn="ctr">
            <a:noFill/>
            <a:round/>
            <a:headEnd/>
            <a:tailEnd/>
          </a:ln>
        </p:spPr>
        <p:txBody>
          <a:bodyPr wrap="none"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4" name="Line 68"/>
          <p:cNvSpPr>
            <a:spLocks noChangeShapeType="1"/>
          </p:cNvSpPr>
          <p:nvPr/>
        </p:nvSpPr>
        <p:spPr bwMode="auto">
          <a:xfrm>
            <a:off x="4419313" y="2432771"/>
            <a:ext cx="924212" cy="52006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5" name="Line 68"/>
          <p:cNvSpPr>
            <a:spLocks noChangeShapeType="1"/>
          </p:cNvSpPr>
          <p:nvPr/>
        </p:nvSpPr>
        <p:spPr bwMode="auto">
          <a:xfrm flipH="1" flipV="1">
            <a:off x="4419312" y="2447242"/>
            <a:ext cx="784195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3" name="Line 68"/>
          <p:cNvSpPr>
            <a:spLocks noChangeShapeType="1"/>
          </p:cNvSpPr>
          <p:nvPr/>
        </p:nvSpPr>
        <p:spPr bwMode="auto">
          <a:xfrm>
            <a:off x="3850523" y="3105925"/>
            <a:ext cx="704231" cy="67234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9" descr="PERD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100638" y="2363744"/>
            <a:ext cx="205740" cy="18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Rounded Rectangle 112"/>
          <p:cNvSpPr/>
          <p:nvPr/>
        </p:nvSpPr>
        <p:spPr>
          <a:xfrm>
            <a:off x="5429250" y="2909930"/>
            <a:ext cx="1036142" cy="26339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Roaming players are supported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253038" y="2952838"/>
            <a:ext cx="157305" cy="676287"/>
          </a:xfrm>
          <a:custGeom>
            <a:avLst/>
            <a:gdLst>
              <a:gd name="connsiteX0" fmla="*/ 158750 w 209740"/>
              <a:gd name="connsiteY0" fmla="*/ 0 h 901716"/>
              <a:gd name="connsiteX1" fmla="*/ 127000 w 209740"/>
              <a:gd name="connsiteY1" fmla="*/ 25400 h 901716"/>
              <a:gd name="connsiteX2" fmla="*/ 114300 w 209740"/>
              <a:gd name="connsiteY2" fmla="*/ 44450 h 901716"/>
              <a:gd name="connsiteX3" fmla="*/ 95250 w 209740"/>
              <a:gd name="connsiteY3" fmla="*/ 63500 h 901716"/>
              <a:gd name="connsiteX4" fmla="*/ 82550 w 209740"/>
              <a:gd name="connsiteY4" fmla="*/ 114300 h 901716"/>
              <a:gd name="connsiteX5" fmla="*/ 88900 w 209740"/>
              <a:gd name="connsiteY5" fmla="*/ 196850 h 901716"/>
              <a:gd name="connsiteX6" fmla="*/ 101600 w 209740"/>
              <a:gd name="connsiteY6" fmla="*/ 241300 h 901716"/>
              <a:gd name="connsiteX7" fmla="*/ 133350 w 209740"/>
              <a:gd name="connsiteY7" fmla="*/ 279400 h 901716"/>
              <a:gd name="connsiteX8" fmla="*/ 146050 w 209740"/>
              <a:gd name="connsiteY8" fmla="*/ 317500 h 901716"/>
              <a:gd name="connsiteX9" fmla="*/ 177800 w 209740"/>
              <a:gd name="connsiteY9" fmla="*/ 374650 h 901716"/>
              <a:gd name="connsiteX10" fmla="*/ 133350 w 209740"/>
              <a:gd name="connsiteY10" fmla="*/ 400050 h 901716"/>
              <a:gd name="connsiteX11" fmla="*/ 95250 w 209740"/>
              <a:gd name="connsiteY11" fmla="*/ 431800 h 901716"/>
              <a:gd name="connsiteX12" fmla="*/ 57150 w 209740"/>
              <a:gd name="connsiteY12" fmla="*/ 444500 h 901716"/>
              <a:gd name="connsiteX13" fmla="*/ 38100 w 209740"/>
              <a:gd name="connsiteY13" fmla="*/ 450850 h 901716"/>
              <a:gd name="connsiteX14" fmla="*/ 25400 w 209740"/>
              <a:gd name="connsiteY14" fmla="*/ 469900 h 901716"/>
              <a:gd name="connsiteX15" fmla="*/ 6350 w 209740"/>
              <a:gd name="connsiteY15" fmla="*/ 482600 h 901716"/>
              <a:gd name="connsiteX16" fmla="*/ 0 w 209740"/>
              <a:gd name="connsiteY16" fmla="*/ 501650 h 901716"/>
              <a:gd name="connsiteX17" fmla="*/ 6350 w 209740"/>
              <a:gd name="connsiteY17" fmla="*/ 527050 h 901716"/>
              <a:gd name="connsiteX18" fmla="*/ 44450 w 209740"/>
              <a:gd name="connsiteY18" fmla="*/ 514350 h 901716"/>
              <a:gd name="connsiteX19" fmla="*/ 44450 w 209740"/>
              <a:gd name="connsiteY19" fmla="*/ 584200 h 901716"/>
              <a:gd name="connsiteX20" fmla="*/ 63500 w 209740"/>
              <a:gd name="connsiteY20" fmla="*/ 590550 h 901716"/>
              <a:gd name="connsiteX21" fmla="*/ 95250 w 209740"/>
              <a:gd name="connsiteY21" fmla="*/ 584200 h 901716"/>
              <a:gd name="connsiteX22" fmla="*/ 152400 w 209740"/>
              <a:gd name="connsiteY22" fmla="*/ 596900 h 901716"/>
              <a:gd name="connsiteX23" fmla="*/ 171450 w 209740"/>
              <a:gd name="connsiteY23" fmla="*/ 609600 h 901716"/>
              <a:gd name="connsiteX24" fmla="*/ 184150 w 209740"/>
              <a:gd name="connsiteY24" fmla="*/ 647700 h 901716"/>
              <a:gd name="connsiteX25" fmla="*/ 171450 w 209740"/>
              <a:gd name="connsiteY25" fmla="*/ 685800 h 901716"/>
              <a:gd name="connsiteX26" fmla="*/ 165100 w 209740"/>
              <a:gd name="connsiteY26" fmla="*/ 704850 h 901716"/>
              <a:gd name="connsiteX27" fmla="*/ 133350 w 209740"/>
              <a:gd name="connsiteY27" fmla="*/ 762000 h 901716"/>
              <a:gd name="connsiteX28" fmla="*/ 158750 w 209740"/>
              <a:gd name="connsiteY28" fmla="*/ 800100 h 901716"/>
              <a:gd name="connsiteX29" fmla="*/ 196850 w 209740"/>
              <a:gd name="connsiteY29" fmla="*/ 819150 h 901716"/>
              <a:gd name="connsiteX30" fmla="*/ 209550 w 209740"/>
              <a:gd name="connsiteY30" fmla="*/ 838200 h 901716"/>
              <a:gd name="connsiteX31" fmla="*/ 203200 w 209740"/>
              <a:gd name="connsiteY31" fmla="*/ 863600 h 901716"/>
              <a:gd name="connsiteX32" fmla="*/ 184150 w 209740"/>
              <a:gd name="connsiteY32" fmla="*/ 901700 h 90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9740" h="901716">
                <a:moveTo>
                  <a:pt x="158750" y="0"/>
                </a:moveTo>
                <a:cubicBezTo>
                  <a:pt x="148167" y="8467"/>
                  <a:pt x="136584" y="15816"/>
                  <a:pt x="127000" y="25400"/>
                </a:cubicBezTo>
                <a:cubicBezTo>
                  <a:pt x="121604" y="30796"/>
                  <a:pt x="119186" y="38587"/>
                  <a:pt x="114300" y="44450"/>
                </a:cubicBezTo>
                <a:cubicBezTo>
                  <a:pt x="108551" y="51349"/>
                  <a:pt x="101600" y="57150"/>
                  <a:pt x="95250" y="63500"/>
                </a:cubicBezTo>
                <a:cubicBezTo>
                  <a:pt x="90239" y="78532"/>
                  <a:pt x="82550" y="98975"/>
                  <a:pt x="82550" y="114300"/>
                </a:cubicBezTo>
                <a:cubicBezTo>
                  <a:pt x="82550" y="141898"/>
                  <a:pt x="85675" y="169441"/>
                  <a:pt x="88900" y="196850"/>
                </a:cubicBezTo>
                <a:cubicBezTo>
                  <a:pt x="89526" y="202171"/>
                  <a:pt x="98125" y="234351"/>
                  <a:pt x="101600" y="241300"/>
                </a:cubicBezTo>
                <a:cubicBezTo>
                  <a:pt x="110441" y="258981"/>
                  <a:pt x="119306" y="265356"/>
                  <a:pt x="133350" y="279400"/>
                </a:cubicBezTo>
                <a:cubicBezTo>
                  <a:pt x="137583" y="292100"/>
                  <a:pt x="138624" y="306361"/>
                  <a:pt x="146050" y="317500"/>
                </a:cubicBezTo>
                <a:cubicBezTo>
                  <a:pt x="175163" y="361169"/>
                  <a:pt x="166623" y="341120"/>
                  <a:pt x="177800" y="374650"/>
                </a:cubicBezTo>
                <a:cubicBezTo>
                  <a:pt x="152688" y="383021"/>
                  <a:pt x="157814" y="379081"/>
                  <a:pt x="133350" y="400050"/>
                </a:cubicBezTo>
                <a:cubicBezTo>
                  <a:pt x="117246" y="413854"/>
                  <a:pt x="114682" y="423163"/>
                  <a:pt x="95250" y="431800"/>
                </a:cubicBezTo>
                <a:cubicBezTo>
                  <a:pt x="83017" y="437237"/>
                  <a:pt x="69850" y="440267"/>
                  <a:pt x="57150" y="444500"/>
                </a:cubicBezTo>
                <a:lnTo>
                  <a:pt x="38100" y="450850"/>
                </a:lnTo>
                <a:cubicBezTo>
                  <a:pt x="33867" y="457200"/>
                  <a:pt x="30796" y="464504"/>
                  <a:pt x="25400" y="469900"/>
                </a:cubicBezTo>
                <a:cubicBezTo>
                  <a:pt x="20004" y="475296"/>
                  <a:pt x="11118" y="476641"/>
                  <a:pt x="6350" y="482600"/>
                </a:cubicBezTo>
                <a:cubicBezTo>
                  <a:pt x="2169" y="487827"/>
                  <a:pt x="2117" y="495300"/>
                  <a:pt x="0" y="501650"/>
                </a:cubicBezTo>
                <a:cubicBezTo>
                  <a:pt x="2117" y="510117"/>
                  <a:pt x="-2041" y="524652"/>
                  <a:pt x="6350" y="527050"/>
                </a:cubicBezTo>
                <a:cubicBezTo>
                  <a:pt x="19222" y="530728"/>
                  <a:pt x="44450" y="514350"/>
                  <a:pt x="44450" y="514350"/>
                </a:cubicBezTo>
                <a:cubicBezTo>
                  <a:pt x="39863" y="537285"/>
                  <a:pt x="31210" y="561031"/>
                  <a:pt x="44450" y="584200"/>
                </a:cubicBezTo>
                <a:cubicBezTo>
                  <a:pt x="47771" y="590012"/>
                  <a:pt x="57150" y="588433"/>
                  <a:pt x="63500" y="590550"/>
                </a:cubicBezTo>
                <a:cubicBezTo>
                  <a:pt x="74083" y="588433"/>
                  <a:pt x="84457" y="584200"/>
                  <a:pt x="95250" y="584200"/>
                </a:cubicBezTo>
                <a:cubicBezTo>
                  <a:pt x="105005" y="584200"/>
                  <a:pt x="139304" y="590352"/>
                  <a:pt x="152400" y="596900"/>
                </a:cubicBezTo>
                <a:cubicBezTo>
                  <a:pt x="159226" y="600313"/>
                  <a:pt x="165100" y="605367"/>
                  <a:pt x="171450" y="609600"/>
                </a:cubicBezTo>
                <a:cubicBezTo>
                  <a:pt x="175683" y="622300"/>
                  <a:pt x="188383" y="635000"/>
                  <a:pt x="184150" y="647700"/>
                </a:cubicBezTo>
                <a:lnTo>
                  <a:pt x="171450" y="685800"/>
                </a:lnTo>
                <a:cubicBezTo>
                  <a:pt x="169333" y="692150"/>
                  <a:pt x="168813" y="699281"/>
                  <a:pt x="165100" y="704850"/>
                </a:cubicBezTo>
                <a:cubicBezTo>
                  <a:pt x="135987" y="748519"/>
                  <a:pt x="144527" y="728470"/>
                  <a:pt x="133350" y="762000"/>
                </a:cubicBezTo>
                <a:cubicBezTo>
                  <a:pt x="141817" y="774700"/>
                  <a:pt x="144270" y="795273"/>
                  <a:pt x="158750" y="800100"/>
                </a:cubicBezTo>
                <a:cubicBezTo>
                  <a:pt x="185040" y="808863"/>
                  <a:pt x="172231" y="802737"/>
                  <a:pt x="196850" y="819150"/>
                </a:cubicBezTo>
                <a:cubicBezTo>
                  <a:pt x="201083" y="825500"/>
                  <a:pt x="208471" y="830645"/>
                  <a:pt x="209550" y="838200"/>
                </a:cubicBezTo>
                <a:cubicBezTo>
                  <a:pt x="210784" y="846840"/>
                  <a:pt x="205708" y="855241"/>
                  <a:pt x="203200" y="863600"/>
                </a:cubicBezTo>
                <a:cubicBezTo>
                  <a:pt x="191168" y="903708"/>
                  <a:pt x="203676" y="901700"/>
                  <a:pt x="184150" y="90170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18" descr="PERD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281613" y="288044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Rounded Rectangle 136"/>
          <p:cNvSpPr/>
          <p:nvPr/>
        </p:nvSpPr>
        <p:spPr>
          <a:xfrm>
            <a:off x="5421808" y="2290846"/>
            <a:ext cx="1036142" cy="47051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Some players can be assigned higher downlink rates, on-the-fly adjustments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3470022" y="1492891"/>
            <a:ext cx="373820" cy="413147"/>
            <a:chOff x="4626699" y="1418903"/>
            <a:chExt cx="498427" cy="550863"/>
          </a:xfrm>
        </p:grpSpPr>
        <p:pic>
          <p:nvPicPr>
            <p:cNvPr id="140" name="Picture 16" descr="PERBC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4720337" y="1685603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Text Box 14"/>
            <p:cNvSpPr txBox="1">
              <a:spLocks noChangeArrowheads="1"/>
            </p:cNvSpPr>
            <p:nvPr/>
          </p:nvSpPr>
          <p:spPr bwMode="auto">
            <a:xfrm>
              <a:off x="4626699" y="1418903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2804935" y="2496770"/>
            <a:ext cx="1119711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Reception of the downlinks from players by more than one GS is allowed</a:t>
            </a:r>
          </a:p>
        </p:txBody>
      </p:sp>
      <p:sp>
        <p:nvSpPr>
          <p:cNvPr id="143" name="Rounded Rectangular Callout 142"/>
          <p:cNvSpPr/>
          <p:nvPr/>
        </p:nvSpPr>
        <p:spPr>
          <a:xfrm>
            <a:off x="1964977" y="1222429"/>
            <a:ext cx="1410851" cy="382340"/>
          </a:xfrm>
          <a:prstGeom prst="wedgeRoundRectCallout">
            <a:avLst>
              <a:gd name="adj1" fmla="val 64497"/>
              <a:gd name="adj2" fmla="val 10231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provide adequate RF coverage</a:t>
            </a:r>
          </a:p>
        </p:txBody>
      </p:sp>
      <p:pic>
        <p:nvPicPr>
          <p:cNvPr id="92" name="Picture 18" descr="PERD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781943" y="304306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Line 68"/>
          <p:cNvSpPr>
            <a:spLocks noChangeShapeType="1"/>
          </p:cNvSpPr>
          <p:nvPr/>
        </p:nvSpPr>
        <p:spPr bwMode="auto">
          <a:xfrm>
            <a:off x="898922" y="3991306"/>
            <a:ext cx="1069131" cy="365721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11" name="Picture 6" descr="PERC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31044" y="3846428"/>
            <a:ext cx="335756" cy="30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 Box 14"/>
          <p:cNvSpPr txBox="1">
            <a:spLocks noChangeArrowheads="1"/>
          </p:cNvSpPr>
          <p:nvPr/>
        </p:nvSpPr>
        <p:spPr bwMode="auto">
          <a:xfrm>
            <a:off x="171450" y="3809314"/>
            <a:ext cx="684226" cy="30008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FF00FF"/>
                </a:solidFill>
                <a:latin typeface="Calibri"/>
                <a:ea typeface="+mn-ea"/>
                <a:cs typeface="+mn-cs"/>
              </a:rPr>
              <a:t>Master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457200" y="4143463"/>
            <a:ext cx="898410" cy="49848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When available, land-lines are used to connect to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Rpts</a:t>
            </a:r>
            <a:endParaRPr lang="en-US" sz="788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Rounded Rectangle 144"/>
          <p:cNvSpPr/>
          <p:nvPr/>
        </p:nvSpPr>
        <p:spPr>
          <a:xfrm rot="1122247">
            <a:off x="1187961" y="4108822"/>
            <a:ext cx="491051" cy="1338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600" kern="1200" dirty="0">
                <a:solidFill>
                  <a:prstClr val="black"/>
                </a:solidFill>
                <a:latin typeface="Calibri"/>
              </a:rPr>
              <a:t>Ethernet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3123817" y="3591232"/>
            <a:ext cx="1205552" cy="529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that are outside of the </a:t>
            </a:r>
            <a:r>
              <a:rPr lang="en-US" sz="788" kern="1200" dirty="0" err="1">
                <a:solidFill>
                  <a:srgbClr val="0000FF"/>
                </a:solidFill>
                <a:latin typeface="Calibri"/>
              </a:rPr>
              <a:t>Rpt</a:t>
            </a: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 coverage use neighbors to relay their data</a:t>
            </a:r>
          </a:p>
        </p:txBody>
      </p:sp>
      <p:sp>
        <p:nvSpPr>
          <p:cNvPr id="154" name="Line 68"/>
          <p:cNvSpPr>
            <a:spLocks noChangeShapeType="1"/>
          </p:cNvSpPr>
          <p:nvPr/>
        </p:nvSpPr>
        <p:spPr bwMode="auto">
          <a:xfrm>
            <a:off x="1968053" y="4340810"/>
            <a:ext cx="1157151" cy="23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10" name="Picture 18" descr="PERD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056624" y="451622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" name="Line 68"/>
          <p:cNvSpPr>
            <a:spLocks noChangeShapeType="1"/>
          </p:cNvSpPr>
          <p:nvPr/>
        </p:nvSpPr>
        <p:spPr bwMode="auto">
          <a:xfrm flipV="1">
            <a:off x="1968053" y="3928441"/>
            <a:ext cx="905462" cy="42858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781142" y="4050442"/>
            <a:ext cx="373820" cy="413147"/>
            <a:chOff x="1887562" y="4844989"/>
            <a:chExt cx="498427" cy="550863"/>
          </a:xfrm>
        </p:grpSpPr>
        <p:pic>
          <p:nvPicPr>
            <p:cNvPr id="125" name="Picture 16" descr="PERBC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981200" y="5111689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1887562" y="4844989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7" name="Line 68"/>
          <p:cNvSpPr>
            <a:spLocks noChangeShapeType="1"/>
          </p:cNvSpPr>
          <p:nvPr/>
        </p:nvSpPr>
        <p:spPr bwMode="auto">
          <a:xfrm flipV="1">
            <a:off x="2873514" y="3537517"/>
            <a:ext cx="183109" cy="390924"/>
          </a:xfrm>
          <a:prstGeom prst="line">
            <a:avLst/>
          </a:prstGeom>
          <a:noFill/>
          <a:ln w="25400">
            <a:solidFill>
              <a:srgbClr val="FF9933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55" name="Picture 18" descr="PERD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804935" y="386557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18" descr="PERD8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988044" y="3474652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ounded Rectangular Callout 172"/>
          <p:cNvSpPr/>
          <p:nvPr/>
        </p:nvSpPr>
        <p:spPr>
          <a:xfrm>
            <a:off x="417949" y="1219025"/>
            <a:ext cx="1410851" cy="382340"/>
          </a:xfrm>
          <a:prstGeom prst="wedgeRoundRectCallout">
            <a:avLst>
              <a:gd name="adj1" fmla="val 57767"/>
              <a:gd name="adj2" fmla="val 290200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Repeaters (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) support multiple sub-networks</a:t>
            </a:r>
          </a:p>
        </p:txBody>
      </p:sp>
      <p:grpSp>
        <p:nvGrpSpPr>
          <p:cNvPr id="167" name="Group 37"/>
          <p:cNvGrpSpPr>
            <a:grpSpLocks/>
          </p:cNvGrpSpPr>
          <p:nvPr/>
        </p:nvGrpSpPr>
        <p:grpSpPr bwMode="auto">
          <a:xfrm>
            <a:off x="92133" y="2546456"/>
            <a:ext cx="1543050" cy="726948"/>
            <a:chOff x="2765425" y="2189163"/>
            <a:chExt cx="3565525" cy="1682750"/>
          </a:xfrm>
        </p:grpSpPr>
        <p:grpSp>
          <p:nvGrpSpPr>
            <p:cNvPr id="168" name="Group 167"/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70" name="Oval 25"/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1" name="Oval 26"/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2" name="Oval 27"/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9" name="TextBox 28"/>
            <p:cNvSpPr txBox="1">
              <a:spLocks noChangeArrowheads="1"/>
            </p:cNvSpPr>
            <p:nvPr/>
          </p:nvSpPr>
          <p:spPr bwMode="auto">
            <a:xfrm>
              <a:off x="3903317" y="2849561"/>
              <a:ext cx="1289754" cy="587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Team2</a:t>
              </a:r>
            </a:p>
          </p:txBody>
        </p:sp>
      </p:grpSp>
      <p:grpSp>
        <p:nvGrpSpPr>
          <p:cNvPr id="162" name="Group 36"/>
          <p:cNvGrpSpPr>
            <a:grpSpLocks/>
          </p:cNvGrpSpPr>
          <p:nvPr/>
        </p:nvGrpSpPr>
        <p:grpSpPr bwMode="auto">
          <a:xfrm>
            <a:off x="285750" y="1741216"/>
            <a:ext cx="1349434" cy="630596"/>
            <a:chOff x="80963" y="2189163"/>
            <a:chExt cx="3063875" cy="1377950"/>
          </a:xfrm>
        </p:grpSpPr>
        <p:grpSp>
          <p:nvGrpSpPr>
            <p:cNvPr id="163" name="Group 35"/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65" name="Oval 26"/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6" name="Oval 27"/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64" name="TextBox 27"/>
            <p:cNvSpPr txBox="1">
              <a:spLocks noChangeArrowheads="1"/>
            </p:cNvSpPr>
            <p:nvPr/>
          </p:nvSpPr>
          <p:spPr bwMode="auto">
            <a:xfrm>
              <a:off x="977668" y="2849565"/>
              <a:ext cx="1267310" cy="55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  <a:defRPr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Team1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1" name="Line 68"/>
          <p:cNvSpPr>
            <a:spLocks noChangeShapeType="1"/>
          </p:cNvSpPr>
          <p:nvPr/>
        </p:nvSpPr>
        <p:spPr bwMode="auto">
          <a:xfrm flipV="1">
            <a:off x="4419312" y="2199313"/>
            <a:ext cx="320037" cy="251192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4" name="Picture 17" descr="PERD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670768" y="2130777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3" name="Straight Arrow Connector 182"/>
          <p:cNvCxnSpPr>
            <a:endCxn id="119" idx="2"/>
          </p:cNvCxnSpPr>
          <p:nvPr/>
        </p:nvCxnSpPr>
        <p:spPr>
          <a:xfrm flipV="1">
            <a:off x="984866" y="2654291"/>
            <a:ext cx="954690" cy="123053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ine 68"/>
          <p:cNvSpPr>
            <a:spLocks noChangeShapeType="1"/>
          </p:cNvSpPr>
          <p:nvPr/>
        </p:nvSpPr>
        <p:spPr bwMode="auto">
          <a:xfrm>
            <a:off x="435201" y="2123623"/>
            <a:ext cx="1504355" cy="424106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7" name="Line 68"/>
          <p:cNvSpPr>
            <a:spLocks noChangeShapeType="1"/>
          </p:cNvSpPr>
          <p:nvPr/>
        </p:nvSpPr>
        <p:spPr bwMode="auto">
          <a:xfrm>
            <a:off x="1196572" y="2256507"/>
            <a:ext cx="742984" cy="29122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8" name="Line 68"/>
          <p:cNvSpPr>
            <a:spLocks noChangeShapeType="1"/>
          </p:cNvSpPr>
          <p:nvPr/>
        </p:nvSpPr>
        <p:spPr bwMode="auto">
          <a:xfrm>
            <a:off x="984867" y="2012911"/>
            <a:ext cx="954689" cy="531494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9" name="Line 68"/>
          <p:cNvSpPr>
            <a:spLocks noChangeShapeType="1"/>
          </p:cNvSpPr>
          <p:nvPr/>
        </p:nvSpPr>
        <p:spPr bwMode="auto">
          <a:xfrm>
            <a:off x="1371480" y="1906038"/>
            <a:ext cx="568076" cy="638368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2" name="Picture 18" descr="PERD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916286" y="1950045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8" descr="PERD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74561" y="206075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18" descr="PERD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302900" y="1833870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18" descr="PERD8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136337" y="219931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Rounded Rectangular Callout 189"/>
          <p:cNvSpPr/>
          <p:nvPr/>
        </p:nvSpPr>
        <p:spPr>
          <a:xfrm>
            <a:off x="5275699" y="3713050"/>
            <a:ext cx="1410851" cy="382340"/>
          </a:xfrm>
          <a:prstGeom prst="wedgeRoundRectCallout">
            <a:avLst>
              <a:gd name="adj1" fmla="val -102639"/>
              <a:gd name="adj2" fmla="val -123859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are wirelessly linked to each other when land-lines are not available</a:t>
            </a:r>
          </a:p>
        </p:txBody>
      </p:sp>
      <p:cxnSp>
        <p:nvCxnSpPr>
          <p:cNvPr id="191" name="Straight Arrow Connector 190"/>
          <p:cNvCxnSpPr>
            <a:stCxn id="119" idx="3"/>
            <a:endCxn id="140" idx="1"/>
          </p:cNvCxnSpPr>
          <p:nvPr/>
        </p:nvCxnSpPr>
        <p:spPr>
          <a:xfrm flipV="1">
            <a:off x="2056238" y="1799477"/>
            <a:ext cx="1484015" cy="7482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Line 68"/>
          <p:cNvSpPr>
            <a:spLocks noChangeShapeType="1"/>
          </p:cNvSpPr>
          <p:nvPr/>
        </p:nvSpPr>
        <p:spPr bwMode="auto">
          <a:xfrm flipV="1">
            <a:off x="1179464" y="2561652"/>
            <a:ext cx="760091" cy="3482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9" name="Line 68"/>
          <p:cNvSpPr>
            <a:spLocks noChangeShapeType="1"/>
          </p:cNvSpPr>
          <p:nvPr/>
        </p:nvSpPr>
        <p:spPr bwMode="auto">
          <a:xfrm flipV="1">
            <a:off x="511721" y="2561651"/>
            <a:ext cx="1427834" cy="288755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0" name="Line 68"/>
          <p:cNvSpPr>
            <a:spLocks noChangeShapeType="1"/>
          </p:cNvSpPr>
          <p:nvPr/>
        </p:nvSpPr>
        <p:spPr bwMode="auto">
          <a:xfrm flipV="1">
            <a:off x="808901" y="2561652"/>
            <a:ext cx="1130654" cy="14437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74" name="Picture 18" descr="PERD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43141" y="2791798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18" descr="PERD8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40321" y="265429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18" descr="PERD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127993" y="2854663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1" name="Straight Arrow Connector 200"/>
          <p:cNvCxnSpPr>
            <a:stCxn id="123" idx="1"/>
          </p:cNvCxnSpPr>
          <p:nvPr/>
        </p:nvCxnSpPr>
        <p:spPr>
          <a:xfrm flipH="1" flipV="1">
            <a:off x="3753728" y="1896736"/>
            <a:ext cx="548903" cy="541109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21" idx="1"/>
            <a:endCxn id="140" idx="3"/>
          </p:cNvCxnSpPr>
          <p:nvPr/>
        </p:nvCxnSpPr>
        <p:spPr>
          <a:xfrm flipH="1">
            <a:off x="3773616" y="1760424"/>
            <a:ext cx="917632" cy="39053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4438073" y="2561653"/>
            <a:ext cx="116681" cy="1092922"/>
          </a:xfrm>
          <a:prstGeom prst="straightConnector1">
            <a:avLst/>
          </a:prstGeom>
          <a:ln w="12700">
            <a:solidFill>
              <a:srgbClr val="CC33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4232400" y="2131258"/>
            <a:ext cx="373820" cy="413147"/>
            <a:chOff x="5643203" y="2270060"/>
            <a:chExt cx="498427" cy="550863"/>
          </a:xfrm>
        </p:grpSpPr>
        <p:pic>
          <p:nvPicPr>
            <p:cNvPr id="123" name="Picture 16" descr="PERBC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5736841" y="2536760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" name="Text Box 14"/>
            <p:cNvSpPr txBox="1">
              <a:spLocks noChangeArrowheads="1"/>
            </p:cNvSpPr>
            <p:nvPr/>
          </p:nvSpPr>
          <p:spPr bwMode="auto">
            <a:xfrm>
              <a:off x="5643203" y="2270060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" name="Text Box 14"/>
          <p:cNvSpPr txBox="1">
            <a:spLocks noChangeArrowheads="1"/>
          </p:cNvSpPr>
          <p:nvPr/>
        </p:nvSpPr>
        <p:spPr bwMode="auto">
          <a:xfrm>
            <a:off x="4321532" y="3819608"/>
            <a:ext cx="373820" cy="25391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buClrTx/>
              <a:defRPr/>
            </a:pPr>
            <a:r>
              <a:rPr lang="en-US" sz="1050" kern="1200" dirty="0" err="1">
                <a:solidFill>
                  <a:srgbClr val="00B0F0"/>
                </a:solidFill>
                <a:latin typeface="Calibri"/>
                <a:ea typeface="+mn-ea"/>
                <a:cs typeface="+mn-cs"/>
              </a:rPr>
              <a:t>Rpt</a:t>
            </a:r>
            <a:endParaRPr lang="en-US" sz="1050" kern="1200" dirty="0">
              <a:solidFill>
                <a:srgbClr val="00B0F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7" name="Rounded Rectangular Callout 216"/>
          <p:cNvSpPr/>
          <p:nvPr/>
        </p:nvSpPr>
        <p:spPr>
          <a:xfrm>
            <a:off x="5234453" y="1397610"/>
            <a:ext cx="1410851" cy="382340"/>
          </a:xfrm>
          <a:prstGeom prst="wedgeRoundRectCallout">
            <a:avLst>
              <a:gd name="adj1" fmla="val -76313"/>
              <a:gd name="adj2" fmla="val 27125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825" kern="1200" dirty="0" err="1">
                <a:solidFill>
                  <a:prstClr val="black"/>
                </a:solidFill>
                <a:latin typeface="Calibri"/>
              </a:rPr>
              <a:t>Rpts</a:t>
            </a:r>
            <a:r>
              <a:rPr lang="en-US" sz="825" kern="1200" dirty="0">
                <a:solidFill>
                  <a:prstClr val="black"/>
                </a:solidFill>
                <a:latin typeface="Calibri"/>
              </a:rPr>
              <a:t> can be daisy-chained or branched off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1462211" y="2884680"/>
            <a:ext cx="1119711" cy="74444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788" kern="1200" dirty="0">
                <a:solidFill>
                  <a:srgbClr val="0000FF"/>
                </a:solidFill>
                <a:latin typeface="Calibri"/>
              </a:rPr>
              <a:t>Players can be grouped into sub-networks. Several sub-networks may operate in the same geographical area.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1752644" y="2241144"/>
            <a:ext cx="373820" cy="413147"/>
            <a:chOff x="2614636" y="1724021"/>
            <a:chExt cx="498427" cy="550863"/>
          </a:xfrm>
        </p:grpSpPr>
        <p:pic>
          <p:nvPicPr>
            <p:cNvPr id="119" name="Picture 16" descr="PERBC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708275" y="1990721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" name="Text Box 14"/>
            <p:cNvSpPr txBox="1">
              <a:spLocks noChangeArrowheads="1"/>
            </p:cNvSpPr>
            <p:nvPr/>
          </p:nvSpPr>
          <p:spPr bwMode="auto">
            <a:xfrm>
              <a:off x="2614636" y="1724021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Rpt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1" name="Line 68"/>
          <p:cNvSpPr>
            <a:spLocks noChangeShapeType="1"/>
          </p:cNvSpPr>
          <p:nvPr/>
        </p:nvSpPr>
        <p:spPr bwMode="auto">
          <a:xfrm>
            <a:off x="4811409" y="1760422"/>
            <a:ext cx="423044" cy="177731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4621016" y="1453837"/>
            <a:ext cx="373820" cy="413147"/>
            <a:chOff x="6161358" y="1366832"/>
            <a:chExt cx="498427" cy="550863"/>
          </a:xfrm>
        </p:grpSpPr>
        <p:pic>
          <p:nvPicPr>
            <p:cNvPr id="121" name="Picture 16" descr="PERBC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6254996" y="1633532"/>
              <a:ext cx="311150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" name="Text Box 14"/>
            <p:cNvSpPr txBox="1">
              <a:spLocks noChangeArrowheads="1"/>
            </p:cNvSpPr>
            <p:nvPr/>
          </p:nvSpPr>
          <p:spPr bwMode="auto">
            <a:xfrm>
              <a:off x="6161358" y="1366832"/>
              <a:ext cx="498427" cy="33855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1050" kern="1200" dirty="0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R</a:t>
              </a:r>
              <a:r>
                <a:rPr lang="en-US" sz="1050" kern="1200" dirty="0" err="1">
                  <a:solidFill>
                    <a:srgbClr val="00B0F0"/>
                  </a:solidFill>
                  <a:latin typeface="Calibri"/>
                  <a:ea typeface="+mn-ea"/>
                  <a:cs typeface="+mn-cs"/>
                </a:rPr>
                <a:t>pt</a:t>
              </a:r>
              <a:endParaRPr lang="en-US" sz="1050" kern="1200" dirty="0">
                <a:solidFill>
                  <a:srgbClr val="00B0F0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0" name="Picture 18" descr="PERD8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184458" y="187528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" name="Line 68"/>
          <p:cNvSpPr>
            <a:spLocks noChangeShapeType="1"/>
          </p:cNvSpPr>
          <p:nvPr/>
        </p:nvSpPr>
        <p:spPr bwMode="auto">
          <a:xfrm>
            <a:off x="4554754" y="3778267"/>
            <a:ext cx="265175" cy="539615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 type="none" w="med" len="med"/>
            <a:tailEnd type="none" w="med" len="med"/>
          </a:ln>
        </p:spPr>
        <p:txBody>
          <a:bodyPr lIns="73819" tIns="36909" rIns="73819" bIns="36909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6" name="Picture 16" descr="PERBC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438072" y="3671708"/>
            <a:ext cx="233363" cy="21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" name="Rounded Rectangle 225"/>
          <p:cNvSpPr/>
          <p:nvPr/>
        </p:nvSpPr>
        <p:spPr>
          <a:xfrm>
            <a:off x="4626500" y="4246604"/>
            <a:ext cx="514350" cy="5143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3" name="Picture 18" descr="PERD8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748249" y="4534441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Picture 18" descr="PERD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921775" y="4511766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" name="Picture 18" descr="PERD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788026" y="4347119"/>
            <a:ext cx="137160" cy="1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" name="Rounded Rectangular Callout 228"/>
          <p:cNvSpPr/>
          <p:nvPr/>
        </p:nvSpPr>
        <p:spPr>
          <a:xfrm>
            <a:off x="5275699" y="4133882"/>
            <a:ext cx="1410851" cy="508070"/>
          </a:xfrm>
          <a:prstGeom prst="wedgeRoundRectCallout">
            <a:avLst>
              <a:gd name="adj1" fmla="val -62053"/>
              <a:gd name="adj2" fmla="val 15262"/>
              <a:gd name="adj3" fmla="val 16667"/>
            </a:avLst>
          </a:prstGeom>
          <a:solidFill>
            <a:srgbClr val="99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825" kern="1200" dirty="0">
                <a:solidFill>
                  <a:prstClr val="black"/>
                </a:solidFill>
                <a:latin typeface="Calibri"/>
              </a:rPr>
              <a:t>Video links are shared among team members. The video data is gathered at the Master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 err="1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Lexycom’s</a:t>
            </a: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 war-games/training network example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35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(fielded (TRL9); up to 1000 players; Video/Voice/TSPI/C2 on-the-fly config. per player)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AE43C-D662-4CA8-B4F7-AC870B35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074" y="4861220"/>
            <a:ext cx="411926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62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99"/>
            </a:gs>
            <a:gs pos="100000">
              <a:srgbClr val="66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55970131-0411-7672-673D-D3096F58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050" kern="1200">
                <a:solidFill>
                  <a:srgbClr val="FFFFFF"/>
                </a:solidFill>
                <a:ea typeface="+mn-ea"/>
                <a:cs typeface="+mn-cs"/>
              </a:rPr>
              <a:t>Page </a:t>
            </a:r>
            <a:fld id="{923026A9-21F2-494D-9DE3-9501E2E87562}" type="slidenum">
              <a:rPr lang="en-US" altLang="en-US" sz="1050" kern="1200">
                <a:solidFill>
                  <a:srgbClr val="FFFFFF"/>
                </a:solidFill>
                <a:ea typeface="+mn-ea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None/>
              </a:pPr>
              <a:t>12</a:t>
            </a:fld>
            <a:endParaRPr lang="en-US" altLang="en-US" sz="105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5123" name="Group 2">
            <a:extLst>
              <a:ext uri="{FF2B5EF4-FFF2-40B4-BE49-F238E27FC236}">
                <a16:creationId xmlns:a16="http://schemas.microsoft.com/office/drawing/2014/main" id="{01A8C286-EFD1-422E-446F-3ADAA314A3B4}"/>
              </a:ext>
            </a:extLst>
          </p:cNvPr>
          <p:cNvGrpSpPr>
            <a:grpSpLocks/>
          </p:cNvGrpSpPr>
          <p:nvPr/>
        </p:nvGrpSpPr>
        <p:grpSpPr bwMode="auto">
          <a:xfrm>
            <a:off x="635794" y="513874"/>
            <a:ext cx="5551885" cy="63104"/>
            <a:chOff x="8698" y="3020"/>
            <a:chExt cx="5813" cy="54"/>
          </a:xfrm>
        </p:grpSpPr>
        <p:grpSp>
          <p:nvGrpSpPr>
            <p:cNvPr id="5142" name="Group 3">
              <a:extLst>
                <a:ext uri="{FF2B5EF4-FFF2-40B4-BE49-F238E27FC236}">
                  <a16:creationId xmlns:a16="http://schemas.microsoft.com/office/drawing/2014/main" id="{C77B88B8-B7FE-E05B-5617-953FDC34E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8" y="3020"/>
              <a:ext cx="5672" cy="54"/>
              <a:chOff x="8698" y="3020"/>
              <a:chExt cx="5672" cy="54"/>
            </a:xfrm>
          </p:grpSpPr>
          <p:sp>
            <p:nvSpPr>
              <p:cNvPr id="5148" name="Rectangle 4">
                <a:extLst>
                  <a:ext uri="{FF2B5EF4-FFF2-40B4-BE49-F238E27FC236}">
                    <a16:creationId xmlns:a16="http://schemas.microsoft.com/office/drawing/2014/main" id="{7EE67C4A-47C8-0482-31DD-7B6A3124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8" y="3020"/>
                <a:ext cx="27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49" name="Rectangle 5">
                <a:extLst>
                  <a:ext uri="{FF2B5EF4-FFF2-40B4-BE49-F238E27FC236}">
                    <a16:creationId xmlns:a16="http://schemas.microsoft.com/office/drawing/2014/main" id="{E10B376A-CB90-386C-42D1-939CFFEAA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5" y="3020"/>
                <a:ext cx="30" cy="54"/>
              </a:xfrm>
              <a:prstGeom prst="rect">
                <a:avLst/>
              </a:prstGeom>
              <a:solidFill>
                <a:srgbClr val="33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0" name="Rectangle 6">
                <a:extLst>
                  <a:ext uri="{FF2B5EF4-FFF2-40B4-BE49-F238E27FC236}">
                    <a16:creationId xmlns:a16="http://schemas.microsoft.com/office/drawing/2014/main" id="{E351A44E-8CB6-6B77-1A1D-411716521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" y="3020"/>
                <a:ext cx="27" cy="54"/>
              </a:xfrm>
              <a:prstGeom prst="rect">
                <a:avLst/>
              </a:prstGeom>
              <a:solidFill>
                <a:srgbClr val="343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1" name="Rectangle 7">
                <a:extLst>
                  <a:ext uri="{FF2B5EF4-FFF2-40B4-BE49-F238E27FC236}">
                    <a16:creationId xmlns:a16="http://schemas.microsoft.com/office/drawing/2014/main" id="{CCBC4743-636E-C4A7-BDE9-5EFA653F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2" y="3020"/>
                <a:ext cx="30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2" name="Rectangle 8">
                <a:extLst>
                  <a:ext uri="{FF2B5EF4-FFF2-40B4-BE49-F238E27FC236}">
                    <a16:creationId xmlns:a16="http://schemas.microsoft.com/office/drawing/2014/main" id="{46469EC7-537D-A5CB-BF41-62F3B5DC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2" y="3020"/>
                <a:ext cx="27" cy="54"/>
              </a:xfrm>
              <a:prstGeom prst="rect">
                <a:avLst/>
              </a:prstGeom>
              <a:solidFill>
                <a:srgbClr val="353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3" name="Rectangle 9">
                <a:extLst>
                  <a:ext uri="{FF2B5EF4-FFF2-40B4-BE49-F238E27FC236}">
                    <a16:creationId xmlns:a16="http://schemas.microsoft.com/office/drawing/2014/main" id="{22D32DB3-AE1A-E0AD-C87B-D2912688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" y="3020"/>
                <a:ext cx="30" cy="54"/>
              </a:xfrm>
              <a:prstGeom prst="rect">
                <a:avLst/>
              </a:prstGeom>
              <a:solidFill>
                <a:srgbClr val="363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4" name="Rectangle 10">
                <a:extLst>
                  <a:ext uri="{FF2B5EF4-FFF2-40B4-BE49-F238E27FC236}">
                    <a16:creationId xmlns:a16="http://schemas.microsoft.com/office/drawing/2014/main" id="{95B6F2E7-5AD0-CF04-797C-60F715E35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9" y="3020"/>
                <a:ext cx="27" cy="54"/>
              </a:xfrm>
              <a:prstGeom prst="rect">
                <a:avLst/>
              </a:prstGeom>
              <a:solidFill>
                <a:srgbClr val="373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5" name="Rectangle 11">
                <a:extLst>
                  <a:ext uri="{FF2B5EF4-FFF2-40B4-BE49-F238E27FC236}">
                    <a16:creationId xmlns:a16="http://schemas.microsoft.com/office/drawing/2014/main" id="{E9A13CC5-6BD5-76F8-E5E5-A5EE68DD2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6" y="3020"/>
                <a:ext cx="29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6" name="Rectangle 12">
                <a:extLst>
                  <a:ext uri="{FF2B5EF4-FFF2-40B4-BE49-F238E27FC236}">
                    <a16:creationId xmlns:a16="http://schemas.microsoft.com/office/drawing/2014/main" id="{E7B84941-CA1F-CF9B-B0FF-6A0A0866F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5" y="3020"/>
                <a:ext cx="28" cy="54"/>
              </a:xfrm>
              <a:prstGeom prst="rect">
                <a:avLst/>
              </a:prstGeom>
              <a:solidFill>
                <a:srgbClr val="383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7" name="Rectangle 13">
                <a:extLst>
                  <a:ext uri="{FF2B5EF4-FFF2-40B4-BE49-F238E27FC236}">
                    <a16:creationId xmlns:a16="http://schemas.microsoft.com/office/drawing/2014/main" id="{6D39C25F-91A2-54FD-C17D-F76E491BB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" y="3020"/>
                <a:ext cx="29" cy="54"/>
              </a:xfrm>
              <a:prstGeom prst="rect">
                <a:avLst/>
              </a:prstGeom>
              <a:solidFill>
                <a:srgbClr val="3939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8" name="Rectangle 14">
                <a:extLst>
                  <a:ext uri="{FF2B5EF4-FFF2-40B4-BE49-F238E27FC236}">
                    <a16:creationId xmlns:a16="http://schemas.microsoft.com/office/drawing/2014/main" id="{CBFBA5CB-D88A-08E1-BB68-E499F4D4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2" y="3020"/>
                <a:ext cx="28" cy="54"/>
              </a:xfrm>
              <a:prstGeom prst="rect">
                <a:avLst/>
              </a:prstGeom>
              <a:solidFill>
                <a:srgbClr val="3B3B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59" name="Rectangle 15">
                <a:extLst>
                  <a:ext uri="{FF2B5EF4-FFF2-40B4-BE49-F238E27FC236}">
                    <a16:creationId xmlns:a16="http://schemas.microsoft.com/office/drawing/2014/main" id="{299E90CB-FD44-3053-8C5E-4B361E2D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0" y="3020"/>
                <a:ext cx="29" cy="54"/>
              </a:xfrm>
              <a:prstGeom prst="rect">
                <a:avLst/>
              </a:prstGeom>
              <a:solidFill>
                <a:srgbClr val="3B3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0" name="Rectangle 16">
                <a:extLst>
                  <a:ext uri="{FF2B5EF4-FFF2-40B4-BE49-F238E27FC236}">
                    <a16:creationId xmlns:a16="http://schemas.microsoft.com/office/drawing/2014/main" id="{032F4880-1D28-D26F-A008-FCD5D997F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" y="3020"/>
                <a:ext cx="28" cy="54"/>
              </a:xfrm>
              <a:prstGeom prst="rect">
                <a:avLst/>
              </a:prstGeom>
              <a:solidFill>
                <a:srgbClr val="3C3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1" name="Rectangle 17">
                <a:extLst>
                  <a:ext uri="{FF2B5EF4-FFF2-40B4-BE49-F238E27FC236}">
                    <a16:creationId xmlns:a16="http://schemas.microsoft.com/office/drawing/2014/main" id="{E69426D0-8EB1-8BE4-C02E-9C68763F3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" y="3020"/>
                <a:ext cx="29" cy="54"/>
              </a:xfrm>
              <a:prstGeom prst="rect">
                <a:avLst/>
              </a:prstGeom>
              <a:solidFill>
                <a:srgbClr val="3D3D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2" name="Rectangle 18">
                <a:extLst>
                  <a:ext uri="{FF2B5EF4-FFF2-40B4-BE49-F238E27FC236}">
                    <a16:creationId xmlns:a16="http://schemas.microsoft.com/office/drawing/2014/main" id="{F214FA16-B3A6-B99D-205D-771DDA185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6" y="3020"/>
                <a:ext cx="27" cy="54"/>
              </a:xfrm>
              <a:prstGeom prst="rect">
                <a:avLst/>
              </a:prstGeom>
              <a:solidFill>
                <a:srgbClr val="3E3E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3" name="Rectangle 19">
                <a:extLst>
                  <a:ext uri="{FF2B5EF4-FFF2-40B4-BE49-F238E27FC236}">
                    <a16:creationId xmlns:a16="http://schemas.microsoft.com/office/drawing/2014/main" id="{0929DF2F-3335-AEEF-3AA0-5E3D544F4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3" y="3020"/>
                <a:ext cx="28" cy="54"/>
              </a:xfrm>
              <a:prstGeom prst="rect">
                <a:avLst/>
              </a:prstGeom>
              <a:solidFill>
                <a:srgbClr val="3F3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4" name="Rectangle 20">
                <a:extLst>
                  <a:ext uri="{FF2B5EF4-FFF2-40B4-BE49-F238E27FC236}">
                    <a16:creationId xmlns:a16="http://schemas.microsoft.com/office/drawing/2014/main" id="{88185C11-9A14-AAD5-5608-AF9CED598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1" y="3020"/>
                <a:ext cx="29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5" name="Rectangle 21">
                <a:extLst>
                  <a:ext uri="{FF2B5EF4-FFF2-40B4-BE49-F238E27FC236}">
                    <a16:creationId xmlns:a16="http://schemas.microsoft.com/office/drawing/2014/main" id="{71934B79-AC40-880C-390D-4F3A51654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" y="3020"/>
                <a:ext cx="28" cy="54"/>
              </a:xfrm>
              <a:prstGeom prst="rect">
                <a:avLst/>
              </a:prstGeom>
              <a:solidFill>
                <a:srgbClr val="404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6" name="Rectangle 22">
                <a:extLst>
                  <a:ext uri="{FF2B5EF4-FFF2-40B4-BE49-F238E27FC236}">
                    <a16:creationId xmlns:a16="http://schemas.microsoft.com/office/drawing/2014/main" id="{70581CA7-79FA-37D7-52A0-CEFBA5378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8" y="3020"/>
                <a:ext cx="29" cy="54"/>
              </a:xfrm>
              <a:prstGeom prst="rect">
                <a:avLst/>
              </a:prstGeom>
              <a:solidFill>
                <a:srgbClr val="424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7" name="Rectangle 23">
                <a:extLst>
                  <a:ext uri="{FF2B5EF4-FFF2-40B4-BE49-F238E27FC236}">
                    <a16:creationId xmlns:a16="http://schemas.microsoft.com/office/drawing/2014/main" id="{2444732D-696A-A906-F6C4-D359374C1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7" y="3020"/>
                <a:ext cx="27" cy="54"/>
              </a:xfrm>
              <a:prstGeom prst="rect">
                <a:avLst/>
              </a:prstGeom>
              <a:solidFill>
                <a:srgbClr val="4343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8" name="Rectangle 24">
                <a:extLst>
                  <a:ext uri="{FF2B5EF4-FFF2-40B4-BE49-F238E27FC236}">
                    <a16:creationId xmlns:a16="http://schemas.microsoft.com/office/drawing/2014/main" id="{A6BDE65C-2280-42FD-46EF-678E148A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4" y="3020"/>
                <a:ext cx="30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69" name="Rectangle 25">
                <a:extLst>
                  <a:ext uri="{FF2B5EF4-FFF2-40B4-BE49-F238E27FC236}">
                    <a16:creationId xmlns:a16="http://schemas.microsoft.com/office/drawing/2014/main" id="{87D1DD2E-C7BE-EE9B-AAD8-9A67C6ECC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" y="3020"/>
                <a:ext cx="27" cy="54"/>
              </a:xfrm>
              <a:prstGeom prst="rect">
                <a:avLst/>
              </a:prstGeom>
              <a:solidFill>
                <a:srgbClr val="4444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0" name="Rectangle 26">
                <a:extLst>
                  <a:ext uri="{FF2B5EF4-FFF2-40B4-BE49-F238E27FC236}">
                    <a16:creationId xmlns:a16="http://schemas.microsoft.com/office/drawing/2014/main" id="{9ADDA7AC-8C00-C305-943A-74B4D7F19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1" y="3020"/>
                <a:ext cx="30" cy="54"/>
              </a:xfrm>
              <a:prstGeom prst="rect">
                <a:avLst/>
              </a:prstGeom>
              <a:solidFill>
                <a:srgbClr val="464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1" name="Rectangle 27">
                <a:extLst>
                  <a:ext uri="{FF2B5EF4-FFF2-40B4-BE49-F238E27FC236}">
                    <a16:creationId xmlns:a16="http://schemas.microsoft.com/office/drawing/2014/main" id="{F41C8C21-F645-EA4C-1055-F9B5FA57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1" y="3020"/>
                <a:ext cx="27" cy="54"/>
              </a:xfrm>
              <a:prstGeom prst="rect">
                <a:avLst/>
              </a:prstGeom>
              <a:solidFill>
                <a:srgbClr val="474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2" name="Rectangle 28">
                <a:extLst>
                  <a:ext uri="{FF2B5EF4-FFF2-40B4-BE49-F238E27FC236}">
                    <a16:creationId xmlns:a16="http://schemas.microsoft.com/office/drawing/2014/main" id="{7154B70D-7ABC-7C07-31E5-F9463C7AE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" y="3020"/>
                <a:ext cx="30" cy="54"/>
              </a:xfrm>
              <a:prstGeom prst="rect">
                <a:avLst/>
              </a:prstGeom>
              <a:solidFill>
                <a:srgbClr val="484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3" name="Rectangle 29">
                <a:extLst>
                  <a:ext uri="{FF2B5EF4-FFF2-40B4-BE49-F238E27FC236}">
                    <a16:creationId xmlns:a16="http://schemas.microsoft.com/office/drawing/2014/main" id="{83E7F6CD-5D00-E16F-BFF9-9D1CE964F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8" y="3020"/>
                <a:ext cx="27" cy="54"/>
              </a:xfrm>
              <a:prstGeom prst="rect">
                <a:avLst/>
              </a:prstGeom>
              <a:solidFill>
                <a:srgbClr val="494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4" name="Rectangle 30">
                <a:extLst>
                  <a:ext uri="{FF2B5EF4-FFF2-40B4-BE49-F238E27FC236}">
                    <a16:creationId xmlns:a16="http://schemas.microsoft.com/office/drawing/2014/main" id="{CE22A5D8-8776-A9C4-CBB5-68CA152F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5" y="3020"/>
                <a:ext cx="29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5" name="Rectangle 31">
                <a:extLst>
                  <a:ext uri="{FF2B5EF4-FFF2-40B4-BE49-F238E27FC236}">
                    <a16:creationId xmlns:a16="http://schemas.microsoft.com/office/drawing/2014/main" id="{C11DA165-54BB-421A-A4A8-6436A0DF6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4" y="3020"/>
                <a:ext cx="28" cy="54"/>
              </a:xfrm>
              <a:prstGeom prst="rect">
                <a:avLst/>
              </a:prstGeom>
              <a:solidFill>
                <a:srgbClr val="4B4B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6" name="Rectangle 32">
                <a:extLst>
                  <a:ext uri="{FF2B5EF4-FFF2-40B4-BE49-F238E27FC236}">
                    <a16:creationId xmlns:a16="http://schemas.microsoft.com/office/drawing/2014/main" id="{0AB4D9D8-26B1-7D85-5FE1-7951CA38F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2" y="3020"/>
                <a:ext cx="29" cy="54"/>
              </a:xfrm>
              <a:prstGeom prst="rect">
                <a:avLst/>
              </a:prstGeom>
              <a:solidFill>
                <a:srgbClr val="4C4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7" name="Rectangle 33">
                <a:extLst>
                  <a:ext uri="{FF2B5EF4-FFF2-40B4-BE49-F238E27FC236}">
                    <a16:creationId xmlns:a16="http://schemas.microsoft.com/office/drawing/2014/main" id="{464C74F1-D167-5D40-579B-9AA74CB4C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1" y="3020"/>
                <a:ext cx="28" cy="54"/>
              </a:xfrm>
              <a:prstGeom prst="rect">
                <a:avLst/>
              </a:prstGeom>
              <a:solidFill>
                <a:srgbClr val="4D4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8" name="Rectangle 34">
                <a:extLst>
                  <a:ext uri="{FF2B5EF4-FFF2-40B4-BE49-F238E27FC236}">
                    <a16:creationId xmlns:a16="http://schemas.microsoft.com/office/drawing/2014/main" id="{AFACD1ED-360F-308B-5A2C-49A81E5B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9" y="3020"/>
                <a:ext cx="29" cy="54"/>
              </a:xfrm>
              <a:prstGeom prst="rect">
                <a:avLst/>
              </a:prstGeom>
              <a:solidFill>
                <a:srgbClr val="4F4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79" name="Rectangle 35">
                <a:extLst>
                  <a:ext uri="{FF2B5EF4-FFF2-40B4-BE49-F238E27FC236}">
                    <a16:creationId xmlns:a16="http://schemas.microsoft.com/office/drawing/2014/main" id="{5E202343-8134-DC9B-9C53-FA8327EF4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8" y="3020"/>
                <a:ext cx="27" cy="54"/>
              </a:xfrm>
              <a:prstGeom prst="rect">
                <a:avLst/>
              </a:prstGeom>
              <a:solidFill>
                <a:srgbClr val="505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0" name="Rectangle 36">
                <a:extLst>
                  <a:ext uri="{FF2B5EF4-FFF2-40B4-BE49-F238E27FC236}">
                    <a16:creationId xmlns:a16="http://schemas.microsoft.com/office/drawing/2014/main" id="{51B9AF86-04AB-3118-80DB-24766ECEF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5" y="3020"/>
                <a:ext cx="28" cy="54"/>
              </a:xfrm>
              <a:prstGeom prst="rect">
                <a:avLst/>
              </a:prstGeom>
              <a:solidFill>
                <a:srgbClr val="515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1" name="Rectangle 37">
                <a:extLst>
                  <a:ext uri="{FF2B5EF4-FFF2-40B4-BE49-F238E27FC236}">
                    <a16:creationId xmlns:a16="http://schemas.microsoft.com/office/drawing/2014/main" id="{E16B222B-CA75-6C00-4C63-FEBF13F9B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3" y="3020"/>
                <a:ext cx="29" cy="54"/>
              </a:xfrm>
              <a:prstGeom prst="rect">
                <a:avLst/>
              </a:prstGeom>
              <a:solidFill>
                <a:srgbClr val="5252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2" name="Rectangle 38">
                <a:extLst>
                  <a:ext uri="{FF2B5EF4-FFF2-40B4-BE49-F238E27FC236}">
                    <a16:creationId xmlns:a16="http://schemas.microsoft.com/office/drawing/2014/main" id="{415206CC-7235-8567-23D4-0CBF5EF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2" y="3020"/>
                <a:ext cx="28" cy="54"/>
              </a:xfrm>
              <a:prstGeom prst="rect">
                <a:avLst/>
              </a:prstGeom>
              <a:solidFill>
                <a:srgbClr val="545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3" name="Rectangle 39">
                <a:extLst>
                  <a:ext uri="{FF2B5EF4-FFF2-40B4-BE49-F238E27FC236}">
                    <a16:creationId xmlns:a16="http://schemas.microsoft.com/office/drawing/2014/main" id="{07BD7213-147B-7923-2747-0B1BE8983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0" y="3020"/>
                <a:ext cx="29" cy="54"/>
              </a:xfrm>
              <a:prstGeom prst="rect">
                <a:avLst/>
              </a:prstGeom>
              <a:solidFill>
                <a:srgbClr val="5555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4" name="Rectangle 40">
                <a:extLst>
                  <a:ext uri="{FF2B5EF4-FFF2-40B4-BE49-F238E27FC236}">
                    <a16:creationId xmlns:a16="http://schemas.microsoft.com/office/drawing/2014/main" id="{43E5F0CD-75F0-18A9-B1C8-6985B8EDB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9" y="3020"/>
                <a:ext cx="27" cy="54"/>
              </a:xfrm>
              <a:prstGeom prst="rect">
                <a:avLst/>
              </a:prstGeom>
              <a:solidFill>
                <a:srgbClr val="565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5" name="Rectangle 41">
                <a:extLst>
                  <a:ext uri="{FF2B5EF4-FFF2-40B4-BE49-F238E27FC236}">
                    <a16:creationId xmlns:a16="http://schemas.microsoft.com/office/drawing/2014/main" id="{D8FFE7FC-64A8-807A-96FD-FDA031A2E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6" y="3020"/>
                <a:ext cx="30" cy="54"/>
              </a:xfrm>
              <a:prstGeom prst="rect">
                <a:avLst/>
              </a:prstGeom>
              <a:solidFill>
                <a:srgbClr val="575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6" name="Rectangle 42">
                <a:extLst>
                  <a:ext uri="{FF2B5EF4-FFF2-40B4-BE49-F238E27FC236}">
                    <a16:creationId xmlns:a16="http://schemas.microsoft.com/office/drawing/2014/main" id="{C4C8AE71-EC62-88AF-E2CE-49DF01B10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6" y="3020"/>
                <a:ext cx="27" cy="54"/>
              </a:xfrm>
              <a:prstGeom prst="rect">
                <a:avLst/>
              </a:prstGeom>
              <a:solidFill>
                <a:srgbClr val="595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7" name="Rectangle 43">
                <a:extLst>
                  <a:ext uri="{FF2B5EF4-FFF2-40B4-BE49-F238E27FC236}">
                    <a16:creationId xmlns:a16="http://schemas.microsoft.com/office/drawing/2014/main" id="{2C328B15-2836-FACB-8C1F-CECED6EB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3" y="3020"/>
                <a:ext cx="30" cy="54"/>
              </a:xfrm>
              <a:prstGeom prst="rect">
                <a:avLst/>
              </a:prstGeom>
              <a:solidFill>
                <a:srgbClr val="5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8" name="Rectangle 44">
                <a:extLst>
                  <a:ext uri="{FF2B5EF4-FFF2-40B4-BE49-F238E27FC236}">
                    <a16:creationId xmlns:a16="http://schemas.microsoft.com/office/drawing/2014/main" id="{01937587-BD41-2A40-0ECC-DBB518ED5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3" y="3020"/>
                <a:ext cx="27" cy="54"/>
              </a:xfrm>
              <a:prstGeom prst="rect">
                <a:avLst/>
              </a:prstGeom>
              <a:solidFill>
                <a:srgbClr val="5B5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89" name="Rectangle 45">
                <a:extLst>
                  <a:ext uri="{FF2B5EF4-FFF2-40B4-BE49-F238E27FC236}">
                    <a16:creationId xmlns:a16="http://schemas.microsoft.com/office/drawing/2014/main" id="{130C8A73-77A4-6DC9-00C8-6F48AB72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0" y="3020"/>
                <a:ext cx="30" cy="54"/>
              </a:xfrm>
              <a:prstGeom prst="rect">
                <a:avLst/>
              </a:prstGeom>
              <a:solidFill>
                <a:srgbClr val="5C5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0" name="Rectangle 46">
                <a:extLst>
                  <a:ext uri="{FF2B5EF4-FFF2-40B4-BE49-F238E27FC236}">
                    <a16:creationId xmlns:a16="http://schemas.microsoft.com/office/drawing/2014/main" id="{B7E54DAE-23A1-2866-2CBC-6E13872A7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0" y="3020"/>
                <a:ext cx="27" cy="54"/>
              </a:xfrm>
              <a:prstGeom prst="rect">
                <a:avLst/>
              </a:prstGeom>
              <a:solidFill>
                <a:srgbClr val="5F5F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1" name="Rectangle 47">
                <a:extLst>
                  <a:ext uri="{FF2B5EF4-FFF2-40B4-BE49-F238E27FC236}">
                    <a16:creationId xmlns:a16="http://schemas.microsoft.com/office/drawing/2014/main" id="{6485F33F-DFF0-10BD-7E4A-6C175E9EA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7" y="3020"/>
                <a:ext cx="29" cy="54"/>
              </a:xfrm>
              <a:prstGeom prst="rect">
                <a:avLst/>
              </a:prstGeom>
              <a:solidFill>
                <a:srgbClr val="606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2" name="Rectangle 48">
                <a:extLst>
                  <a:ext uri="{FF2B5EF4-FFF2-40B4-BE49-F238E27FC236}">
                    <a16:creationId xmlns:a16="http://schemas.microsoft.com/office/drawing/2014/main" id="{47561204-D627-C1DA-BD81-D8486B179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6" y="3020"/>
                <a:ext cx="28" cy="54"/>
              </a:xfrm>
              <a:prstGeom prst="rect">
                <a:avLst/>
              </a:prstGeom>
              <a:solidFill>
                <a:srgbClr val="616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3" name="Rectangle 49">
                <a:extLst>
                  <a:ext uri="{FF2B5EF4-FFF2-40B4-BE49-F238E27FC236}">
                    <a16:creationId xmlns:a16="http://schemas.microsoft.com/office/drawing/2014/main" id="{E7EEED92-DBD5-DC4B-F18E-E2B0EDFC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" y="3020"/>
                <a:ext cx="29" cy="54"/>
              </a:xfrm>
              <a:prstGeom prst="rect">
                <a:avLst/>
              </a:prstGeom>
              <a:solidFill>
                <a:srgbClr val="6262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4" name="Rectangle 50">
                <a:extLst>
                  <a:ext uri="{FF2B5EF4-FFF2-40B4-BE49-F238E27FC236}">
                    <a16:creationId xmlns:a16="http://schemas.microsoft.com/office/drawing/2014/main" id="{A59D0079-3705-7ED4-CBC3-9315B1AF1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3" y="3020"/>
                <a:ext cx="28" cy="54"/>
              </a:xfrm>
              <a:prstGeom prst="rect">
                <a:avLst/>
              </a:prstGeom>
              <a:solidFill>
                <a:srgbClr val="646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5" name="Rectangle 51">
                <a:extLst>
                  <a:ext uri="{FF2B5EF4-FFF2-40B4-BE49-F238E27FC236}">
                    <a16:creationId xmlns:a16="http://schemas.microsoft.com/office/drawing/2014/main" id="{86AF2E82-59B5-B6B2-730C-5F87F95F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1" y="3020"/>
                <a:ext cx="27" cy="54"/>
              </a:xfrm>
              <a:prstGeom prst="rect">
                <a:avLst/>
              </a:prstGeom>
              <a:solidFill>
                <a:srgbClr val="6565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6" name="Rectangle 52">
                <a:extLst>
                  <a:ext uri="{FF2B5EF4-FFF2-40B4-BE49-F238E27FC236}">
                    <a16:creationId xmlns:a16="http://schemas.microsoft.com/office/drawing/2014/main" id="{4631972F-01E7-D46A-099C-F2BF361AD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8" y="3020"/>
                <a:ext cx="30" cy="54"/>
              </a:xfrm>
              <a:prstGeom prst="rect">
                <a:avLst/>
              </a:prstGeom>
              <a:solidFill>
                <a:srgbClr val="666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7" name="Rectangle 53">
                <a:extLst>
                  <a:ext uri="{FF2B5EF4-FFF2-40B4-BE49-F238E27FC236}">
                    <a16:creationId xmlns:a16="http://schemas.microsoft.com/office/drawing/2014/main" id="{8A919398-4807-F810-1D49-D39CD841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8" y="3020"/>
                <a:ext cx="27" cy="54"/>
              </a:xfrm>
              <a:prstGeom prst="rect">
                <a:avLst/>
              </a:prstGeom>
              <a:solidFill>
                <a:srgbClr val="6868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8" name="Rectangle 54">
                <a:extLst>
                  <a:ext uri="{FF2B5EF4-FFF2-40B4-BE49-F238E27FC236}">
                    <a16:creationId xmlns:a16="http://schemas.microsoft.com/office/drawing/2014/main" id="{C94DB00D-2AA4-4C48-A3F2-CA89DA0C8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5" y="3020"/>
                <a:ext cx="29" cy="54"/>
              </a:xfrm>
              <a:prstGeom prst="rect">
                <a:avLst/>
              </a:prstGeom>
              <a:solidFill>
                <a:srgbClr val="6A6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199" name="Rectangle 55">
                <a:extLst>
                  <a:ext uri="{FF2B5EF4-FFF2-40B4-BE49-F238E27FC236}">
                    <a16:creationId xmlns:a16="http://schemas.microsoft.com/office/drawing/2014/main" id="{448B4CC5-81BD-0326-339A-B491521A7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4" y="3020"/>
                <a:ext cx="28" cy="54"/>
              </a:xfrm>
              <a:prstGeom prst="rect">
                <a:avLst/>
              </a:prstGeom>
              <a:solidFill>
                <a:srgbClr val="6B6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0" name="Rectangle 56">
                <a:extLst>
                  <a:ext uri="{FF2B5EF4-FFF2-40B4-BE49-F238E27FC236}">
                    <a16:creationId xmlns:a16="http://schemas.microsoft.com/office/drawing/2014/main" id="{DF4AF7B6-08C0-9FD4-405E-EBFAE8F7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2" y="3020"/>
                <a:ext cx="29" cy="54"/>
              </a:xfrm>
              <a:prstGeom prst="rect">
                <a:avLst/>
              </a:prstGeom>
              <a:solidFill>
                <a:srgbClr val="6C6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1" name="Rectangle 57">
                <a:extLst>
                  <a:ext uri="{FF2B5EF4-FFF2-40B4-BE49-F238E27FC236}">
                    <a16:creationId xmlns:a16="http://schemas.microsoft.com/office/drawing/2014/main" id="{65087BD2-D8D0-2765-66CB-ACBB3A662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1" y="3020"/>
                <a:ext cx="28" cy="54"/>
              </a:xfrm>
              <a:prstGeom prst="rect">
                <a:avLst/>
              </a:prstGeom>
              <a:solidFill>
                <a:srgbClr val="6D6D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2" name="Rectangle 58">
                <a:extLst>
                  <a:ext uri="{FF2B5EF4-FFF2-40B4-BE49-F238E27FC236}">
                    <a16:creationId xmlns:a16="http://schemas.microsoft.com/office/drawing/2014/main" id="{E3AC60CA-7655-ED4B-2861-BB23039BD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9" y="3020"/>
                <a:ext cx="29" cy="54"/>
              </a:xfrm>
              <a:prstGeom prst="rect">
                <a:avLst/>
              </a:prstGeom>
              <a:solidFill>
                <a:srgbClr val="70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3" name="Rectangle 59">
                <a:extLst>
                  <a:ext uri="{FF2B5EF4-FFF2-40B4-BE49-F238E27FC236}">
                    <a16:creationId xmlns:a16="http://schemas.microsoft.com/office/drawing/2014/main" id="{0D5515CB-6BDA-AC4C-E816-330F762EA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" y="3020"/>
                <a:ext cx="27" cy="54"/>
              </a:xfrm>
              <a:prstGeom prst="rect">
                <a:avLst/>
              </a:prstGeom>
              <a:solidFill>
                <a:srgbClr val="717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4" name="Rectangle 60">
                <a:extLst>
                  <a:ext uri="{FF2B5EF4-FFF2-40B4-BE49-F238E27FC236}">
                    <a16:creationId xmlns:a16="http://schemas.microsoft.com/office/drawing/2014/main" id="{B9DA0BC1-09CB-89B4-948D-AA655E97F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5" y="3020"/>
                <a:ext cx="30" cy="54"/>
              </a:xfrm>
              <a:prstGeom prst="rect">
                <a:avLst/>
              </a:prstGeom>
              <a:solidFill>
                <a:srgbClr val="727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5" name="Rectangle 61">
                <a:extLst>
                  <a:ext uri="{FF2B5EF4-FFF2-40B4-BE49-F238E27FC236}">
                    <a16:creationId xmlns:a16="http://schemas.microsoft.com/office/drawing/2014/main" id="{55DD66D0-BC62-85F8-44E6-077DCE8B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5" y="3020"/>
                <a:ext cx="27" cy="54"/>
              </a:xfrm>
              <a:prstGeom prst="rect">
                <a:avLst/>
              </a:prstGeom>
              <a:solidFill>
                <a:srgbClr val="737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6" name="Rectangle 62">
                <a:extLst>
                  <a:ext uri="{FF2B5EF4-FFF2-40B4-BE49-F238E27FC236}">
                    <a16:creationId xmlns:a16="http://schemas.microsoft.com/office/drawing/2014/main" id="{DD9CA8A9-6AF8-A24B-30DD-3A58C4866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2" y="3020"/>
                <a:ext cx="30" cy="54"/>
              </a:xfrm>
              <a:prstGeom prst="rect">
                <a:avLst/>
              </a:prstGeom>
              <a:solidFill>
                <a:srgbClr val="7676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7" name="Rectangle 63">
                <a:extLst>
                  <a:ext uri="{FF2B5EF4-FFF2-40B4-BE49-F238E27FC236}">
                    <a16:creationId xmlns:a16="http://schemas.microsoft.com/office/drawing/2014/main" id="{A165D8C4-EB65-305E-5084-6DE35F5E5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2" y="3020"/>
                <a:ext cx="27" cy="54"/>
              </a:xfrm>
              <a:prstGeom prst="rect">
                <a:avLst/>
              </a:prstGeom>
              <a:solidFill>
                <a:srgbClr val="777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8" name="Rectangle 64">
                <a:extLst>
                  <a:ext uri="{FF2B5EF4-FFF2-40B4-BE49-F238E27FC236}">
                    <a16:creationId xmlns:a16="http://schemas.microsoft.com/office/drawing/2014/main" id="{2F93AFE8-0A3F-CB09-7C53-BE4E3EA5F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9" y="3020"/>
                <a:ext cx="30" cy="54"/>
              </a:xfrm>
              <a:prstGeom prst="rect">
                <a:avLst/>
              </a:prstGeom>
              <a:solidFill>
                <a:srgbClr val="7878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09" name="Rectangle 65">
                <a:extLst>
                  <a:ext uri="{FF2B5EF4-FFF2-40B4-BE49-F238E27FC236}">
                    <a16:creationId xmlns:a16="http://schemas.microsoft.com/office/drawing/2014/main" id="{F4234EEA-4356-571F-B870-01B57A7DE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9" y="3020"/>
                <a:ext cx="27" cy="54"/>
              </a:xfrm>
              <a:prstGeom prst="rect">
                <a:avLst/>
              </a:prstGeom>
              <a:solidFill>
                <a:srgbClr val="7979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0" name="Rectangle 66">
                <a:extLst>
                  <a:ext uri="{FF2B5EF4-FFF2-40B4-BE49-F238E27FC236}">
                    <a16:creationId xmlns:a16="http://schemas.microsoft.com/office/drawing/2014/main" id="{B474CA00-1BA3-7998-3885-9DEFFA992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6" y="3020"/>
                <a:ext cx="29" cy="54"/>
              </a:xfrm>
              <a:prstGeom prst="rect">
                <a:avLst/>
              </a:prstGeom>
              <a:solidFill>
                <a:srgbClr val="7C7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1" name="Rectangle 67">
                <a:extLst>
                  <a:ext uri="{FF2B5EF4-FFF2-40B4-BE49-F238E27FC236}">
                    <a16:creationId xmlns:a16="http://schemas.microsoft.com/office/drawing/2014/main" id="{43789FE4-D4FD-F873-3DC0-9BBC791B3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5" y="3020"/>
                <a:ext cx="28" cy="54"/>
              </a:xfrm>
              <a:prstGeom prst="rect">
                <a:avLst/>
              </a:prstGeom>
              <a:solidFill>
                <a:srgbClr val="7D7D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2" name="Rectangle 68">
                <a:extLst>
                  <a:ext uri="{FF2B5EF4-FFF2-40B4-BE49-F238E27FC236}">
                    <a16:creationId xmlns:a16="http://schemas.microsoft.com/office/drawing/2014/main" id="{77D1F27A-5108-C1A5-E783-2396CB0CC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3" y="3020"/>
                <a:ext cx="27" cy="54"/>
              </a:xfrm>
              <a:prstGeom prst="rect">
                <a:avLst/>
              </a:prstGeom>
              <a:solidFill>
                <a:srgbClr val="7E7E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3" name="Rectangle 69">
                <a:extLst>
                  <a:ext uri="{FF2B5EF4-FFF2-40B4-BE49-F238E27FC236}">
                    <a16:creationId xmlns:a16="http://schemas.microsoft.com/office/drawing/2014/main" id="{98550366-634C-3206-EA9F-EDB4435E3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0" y="3020"/>
                <a:ext cx="30" cy="54"/>
              </a:xfrm>
              <a:prstGeom prst="rect">
                <a:avLst/>
              </a:prstGeom>
              <a:solidFill>
                <a:srgbClr val="7F7F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4" name="Rectangle 70">
                <a:extLst>
                  <a:ext uri="{FF2B5EF4-FFF2-40B4-BE49-F238E27FC236}">
                    <a16:creationId xmlns:a16="http://schemas.microsoft.com/office/drawing/2014/main" id="{8ECBF5E4-484D-E769-ABD8-AFDD9A591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0" y="3020"/>
                <a:ext cx="27" cy="54"/>
              </a:xfrm>
              <a:prstGeom prst="rect">
                <a:avLst/>
              </a:prstGeom>
              <a:solidFill>
                <a:srgbClr val="828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5" name="Rectangle 71">
                <a:extLst>
                  <a:ext uri="{FF2B5EF4-FFF2-40B4-BE49-F238E27FC236}">
                    <a16:creationId xmlns:a16="http://schemas.microsoft.com/office/drawing/2014/main" id="{11BF5BF6-B321-F5AC-4849-72C9D37ED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7" y="3020"/>
                <a:ext cx="29" cy="54"/>
              </a:xfrm>
              <a:prstGeom prst="rect">
                <a:avLst/>
              </a:prstGeom>
              <a:solidFill>
                <a:srgbClr val="838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6" name="Rectangle 72">
                <a:extLst>
                  <a:ext uri="{FF2B5EF4-FFF2-40B4-BE49-F238E27FC236}">
                    <a16:creationId xmlns:a16="http://schemas.microsoft.com/office/drawing/2014/main" id="{177D6AA2-BD09-BA44-5651-F90A88D42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6" y="3020"/>
                <a:ext cx="28" cy="54"/>
              </a:xfrm>
              <a:prstGeom prst="rect">
                <a:avLst/>
              </a:prstGeom>
              <a:solidFill>
                <a:srgbClr val="8484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7" name="Rectangle 73">
                <a:extLst>
                  <a:ext uri="{FF2B5EF4-FFF2-40B4-BE49-F238E27FC236}">
                    <a16:creationId xmlns:a16="http://schemas.microsoft.com/office/drawing/2014/main" id="{5D7DB124-E3FB-8051-B6CF-1AA0644A9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4" y="3020"/>
                <a:ext cx="29" cy="54"/>
              </a:xfrm>
              <a:prstGeom prst="rect">
                <a:avLst/>
              </a:prstGeom>
              <a:solidFill>
                <a:srgbClr val="858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8" name="Rectangle 74">
                <a:extLst>
                  <a:ext uri="{FF2B5EF4-FFF2-40B4-BE49-F238E27FC236}">
                    <a16:creationId xmlns:a16="http://schemas.microsoft.com/office/drawing/2014/main" id="{068EC782-9E17-8895-D0D6-097F088AC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" y="3020"/>
                <a:ext cx="28" cy="54"/>
              </a:xfrm>
              <a:prstGeom prst="rect">
                <a:avLst/>
              </a:prstGeom>
              <a:solidFill>
                <a:srgbClr val="888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19" name="Rectangle 75">
                <a:extLst>
                  <a:ext uri="{FF2B5EF4-FFF2-40B4-BE49-F238E27FC236}">
                    <a16:creationId xmlns:a16="http://schemas.microsoft.com/office/drawing/2014/main" id="{798EF0B9-AD3B-2597-50B1-75272E43B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1" y="3020"/>
                <a:ext cx="29" cy="54"/>
              </a:xfrm>
              <a:prstGeom prst="rect">
                <a:avLst/>
              </a:prstGeom>
              <a:solidFill>
                <a:srgbClr val="898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0" name="Rectangle 76">
                <a:extLst>
                  <a:ext uri="{FF2B5EF4-FFF2-40B4-BE49-F238E27FC236}">
                    <a16:creationId xmlns:a16="http://schemas.microsoft.com/office/drawing/2014/main" id="{429ED20C-72C6-926B-DC01-BEF44D945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0" y="3020"/>
                <a:ext cx="28" cy="54"/>
              </a:xfrm>
              <a:prstGeom prst="rect">
                <a:avLst/>
              </a:prstGeom>
              <a:solidFill>
                <a:srgbClr val="8A8A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1" name="Rectangle 77">
                <a:extLst>
                  <a:ext uri="{FF2B5EF4-FFF2-40B4-BE49-F238E27FC236}">
                    <a16:creationId xmlns:a16="http://schemas.microsoft.com/office/drawing/2014/main" id="{2478B7AE-C6E4-6CF1-C713-F96E0894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8" y="3020"/>
                <a:ext cx="29" cy="54"/>
              </a:xfrm>
              <a:prstGeom prst="rect">
                <a:avLst/>
              </a:prstGeom>
              <a:solidFill>
                <a:srgbClr val="8C8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2" name="Rectangle 78">
                <a:extLst>
                  <a:ext uri="{FF2B5EF4-FFF2-40B4-BE49-F238E27FC236}">
                    <a16:creationId xmlns:a16="http://schemas.microsoft.com/office/drawing/2014/main" id="{FD6310B3-8A7A-0919-3349-473FBB940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7" y="3020"/>
                <a:ext cx="27" cy="54"/>
              </a:xfrm>
              <a:prstGeom prst="rect">
                <a:avLst/>
              </a:prstGeom>
              <a:solidFill>
                <a:srgbClr val="8E8E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3" name="Rectangle 79">
                <a:extLst>
                  <a:ext uri="{FF2B5EF4-FFF2-40B4-BE49-F238E27FC236}">
                    <a16:creationId xmlns:a16="http://schemas.microsoft.com/office/drawing/2014/main" id="{AA6B40E9-2E44-E7EA-F826-28E9ED140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4" y="3020"/>
                <a:ext cx="30" cy="54"/>
              </a:xfrm>
              <a:prstGeom prst="rect">
                <a:avLst/>
              </a:prstGeom>
              <a:solidFill>
                <a:srgbClr val="8F8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4" name="Rectangle 80">
                <a:extLst>
                  <a:ext uri="{FF2B5EF4-FFF2-40B4-BE49-F238E27FC236}">
                    <a16:creationId xmlns:a16="http://schemas.microsoft.com/office/drawing/2014/main" id="{066E2718-5685-A6FA-0840-F8F2FF07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54" y="3020"/>
                <a:ext cx="27" cy="54"/>
              </a:xfrm>
              <a:prstGeom prst="rect">
                <a:avLst/>
              </a:prstGeom>
              <a:solidFill>
                <a:srgbClr val="9191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5" name="Rectangle 81">
                <a:extLst>
                  <a:ext uri="{FF2B5EF4-FFF2-40B4-BE49-F238E27FC236}">
                    <a16:creationId xmlns:a16="http://schemas.microsoft.com/office/drawing/2014/main" id="{B7072A4C-34DB-B94B-C8EC-43AF7B53C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1" y="3020"/>
                <a:ext cx="30" cy="54"/>
              </a:xfrm>
              <a:prstGeom prst="rect">
                <a:avLst/>
              </a:prstGeom>
              <a:solidFill>
                <a:srgbClr val="9292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6" name="Rectangle 82">
                <a:extLst>
                  <a:ext uri="{FF2B5EF4-FFF2-40B4-BE49-F238E27FC236}">
                    <a16:creationId xmlns:a16="http://schemas.microsoft.com/office/drawing/2014/main" id="{31CE24F2-13CC-3F07-D7F5-0692B2BC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" y="3020"/>
                <a:ext cx="27" cy="54"/>
              </a:xfrm>
              <a:prstGeom prst="rect">
                <a:avLst/>
              </a:prstGeom>
              <a:solidFill>
                <a:srgbClr val="949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7" name="Rectangle 83">
                <a:extLst>
                  <a:ext uri="{FF2B5EF4-FFF2-40B4-BE49-F238E27FC236}">
                    <a16:creationId xmlns:a16="http://schemas.microsoft.com/office/drawing/2014/main" id="{35A49D70-9D50-A22A-1FC1-3B78405BB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8" y="3020"/>
                <a:ext cx="27" cy="54"/>
              </a:xfrm>
              <a:prstGeom prst="rect">
                <a:avLst/>
              </a:prstGeom>
              <a:solidFill>
                <a:srgbClr val="969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8" name="Rectangle 84">
                <a:extLst>
                  <a:ext uri="{FF2B5EF4-FFF2-40B4-BE49-F238E27FC236}">
                    <a16:creationId xmlns:a16="http://schemas.microsoft.com/office/drawing/2014/main" id="{2C087139-390D-C732-2578-11A412A78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5" y="3020"/>
                <a:ext cx="30" cy="54"/>
              </a:xfrm>
              <a:prstGeom prst="rect">
                <a:avLst/>
              </a:prstGeom>
              <a:solidFill>
                <a:srgbClr val="979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29" name="Rectangle 85">
                <a:extLst>
                  <a:ext uri="{FF2B5EF4-FFF2-40B4-BE49-F238E27FC236}">
                    <a16:creationId xmlns:a16="http://schemas.microsoft.com/office/drawing/2014/main" id="{93412036-FE7A-301B-38F6-5253A9782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5" y="3020"/>
                <a:ext cx="27" cy="54"/>
              </a:xfrm>
              <a:prstGeom prst="rect">
                <a:avLst/>
              </a:prstGeom>
              <a:solidFill>
                <a:srgbClr val="989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0" name="Rectangle 86">
                <a:extLst>
                  <a:ext uri="{FF2B5EF4-FFF2-40B4-BE49-F238E27FC236}">
                    <a16:creationId xmlns:a16="http://schemas.microsoft.com/office/drawing/2014/main" id="{1ACADBF4-01F2-780E-E80A-0D7C9569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" y="3020"/>
                <a:ext cx="30" cy="54"/>
              </a:xfrm>
              <a:prstGeom prst="rect">
                <a:avLst/>
              </a:prstGeom>
              <a:solidFill>
                <a:srgbClr val="9B9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1" name="Rectangle 87">
                <a:extLst>
                  <a:ext uri="{FF2B5EF4-FFF2-40B4-BE49-F238E27FC236}">
                    <a16:creationId xmlns:a16="http://schemas.microsoft.com/office/drawing/2014/main" id="{FFECE7E0-0383-FB36-08D2-69D8F664A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2" y="3020"/>
                <a:ext cx="27" cy="54"/>
              </a:xfrm>
              <a:prstGeom prst="rect">
                <a:avLst/>
              </a:prstGeom>
              <a:solidFill>
                <a:srgbClr val="9C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2" name="Rectangle 88">
                <a:extLst>
                  <a:ext uri="{FF2B5EF4-FFF2-40B4-BE49-F238E27FC236}">
                    <a16:creationId xmlns:a16="http://schemas.microsoft.com/office/drawing/2014/main" id="{003EF4F7-E0CE-12AB-95AF-70C6CA977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" y="3020"/>
                <a:ext cx="30" cy="54"/>
              </a:xfrm>
              <a:prstGeom prst="rect">
                <a:avLst/>
              </a:prstGeom>
              <a:solidFill>
                <a:srgbClr val="9D9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3" name="Rectangle 89">
                <a:extLst>
                  <a:ext uri="{FF2B5EF4-FFF2-40B4-BE49-F238E27FC236}">
                    <a16:creationId xmlns:a16="http://schemas.microsoft.com/office/drawing/2014/main" id="{F669F1F4-7E48-BFE3-4DC1-40F8FA632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9" y="3020"/>
                <a:ext cx="27" cy="54"/>
              </a:xfrm>
              <a:prstGeom prst="rect">
                <a:avLst/>
              </a:prstGeom>
              <a:solidFill>
                <a:srgbClr val="9E9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4" name="Rectangle 90">
                <a:extLst>
                  <a:ext uri="{FF2B5EF4-FFF2-40B4-BE49-F238E27FC236}">
                    <a16:creationId xmlns:a16="http://schemas.microsoft.com/office/drawing/2014/main" id="{9A3B17F0-D7F7-9236-9DDE-44C079A1B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6" y="3020"/>
                <a:ext cx="29" cy="54"/>
              </a:xfrm>
              <a:prstGeom prst="rect">
                <a:avLst/>
              </a:prstGeom>
              <a:solidFill>
                <a:srgbClr val="A1A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5" name="Rectangle 91">
                <a:extLst>
                  <a:ext uri="{FF2B5EF4-FFF2-40B4-BE49-F238E27FC236}">
                    <a16:creationId xmlns:a16="http://schemas.microsoft.com/office/drawing/2014/main" id="{2A722EB5-DE7E-AA9D-7D93-2A7E37B2F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5" y="3020"/>
                <a:ext cx="28" cy="54"/>
              </a:xfrm>
              <a:prstGeom prst="rect">
                <a:avLst/>
              </a:prstGeom>
              <a:solidFill>
                <a:srgbClr val="A2A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6" name="Rectangle 92">
                <a:extLst>
                  <a:ext uri="{FF2B5EF4-FFF2-40B4-BE49-F238E27FC236}">
                    <a16:creationId xmlns:a16="http://schemas.microsoft.com/office/drawing/2014/main" id="{79ED2754-8019-6304-E42B-BABF73C86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3" y="3020"/>
                <a:ext cx="29" cy="54"/>
              </a:xfrm>
              <a:prstGeom prst="rect">
                <a:avLst/>
              </a:prstGeom>
              <a:solidFill>
                <a:srgbClr val="A3A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7" name="Rectangle 93">
                <a:extLst>
                  <a:ext uri="{FF2B5EF4-FFF2-40B4-BE49-F238E27FC236}">
                    <a16:creationId xmlns:a16="http://schemas.microsoft.com/office/drawing/2014/main" id="{289CB21A-ECDF-EB8A-A39E-AB4C6926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2" y="3020"/>
                <a:ext cx="28" cy="54"/>
              </a:xfrm>
              <a:prstGeom prst="rect">
                <a:avLst/>
              </a:prstGeom>
              <a:solidFill>
                <a:srgbClr val="A4A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8" name="Rectangle 94">
                <a:extLst>
                  <a:ext uri="{FF2B5EF4-FFF2-40B4-BE49-F238E27FC236}">
                    <a16:creationId xmlns:a16="http://schemas.microsoft.com/office/drawing/2014/main" id="{DBB8968E-1D6E-6952-5927-1296B1719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0" y="3020"/>
                <a:ext cx="29" cy="54"/>
              </a:xfrm>
              <a:prstGeom prst="rect">
                <a:avLst/>
              </a:prstGeom>
              <a:solidFill>
                <a:srgbClr val="A7A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39" name="Rectangle 95">
                <a:extLst>
                  <a:ext uri="{FF2B5EF4-FFF2-40B4-BE49-F238E27FC236}">
                    <a16:creationId xmlns:a16="http://schemas.microsoft.com/office/drawing/2014/main" id="{D302A762-307C-F1DA-866E-A94E465C3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9" y="3020"/>
                <a:ext cx="27" cy="54"/>
              </a:xfrm>
              <a:prstGeom prst="rect">
                <a:avLst/>
              </a:prstGeom>
              <a:solidFill>
                <a:srgbClr val="A8A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0" name="Rectangle 96">
                <a:extLst>
                  <a:ext uri="{FF2B5EF4-FFF2-40B4-BE49-F238E27FC236}">
                    <a16:creationId xmlns:a16="http://schemas.microsoft.com/office/drawing/2014/main" id="{268427E5-3AB8-3372-F92D-92C6DD992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6" y="3020"/>
                <a:ext cx="30" cy="54"/>
              </a:xfrm>
              <a:prstGeom prst="rect">
                <a:avLst/>
              </a:prstGeom>
              <a:solidFill>
                <a:srgbClr val="A9A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1" name="Rectangle 97">
                <a:extLst>
                  <a:ext uri="{FF2B5EF4-FFF2-40B4-BE49-F238E27FC236}">
                    <a16:creationId xmlns:a16="http://schemas.microsoft.com/office/drawing/2014/main" id="{C7A44270-24A0-455D-EFA3-0006A39EB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6" y="3020"/>
                <a:ext cx="27" cy="54"/>
              </a:xfrm>
              <a:prstGeom prst="rect">
                <a:avLst/>
              </a:prstGeom>
              <a:solidFill>
                <a:srgbClr val="AAA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2" name="Rectangle 98">
                <a:extLst>
                  <a:ext uri="{FF2B5EF4-FFF2-40B4-BE49-F238E27FC236}">
                    <a16:creationId xmlns:a16="http://schemas.microsoft.com/office/drawing/2014/main" id="{5CE62C80-3C9E-AC5E-9EF0-1EDBC1864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3" y="3020"/>
                <a:ext cx="28" cy="54"/>
              </a:xfrm>
              <a:prstGeom prst="rect">
                <a:avLst/>
              </a:prstGeom>
              <a:solidFill>
                <a:srgbClr val="AD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3" name="Rectangle 99">
                <a:extLst>
                  <a:ext uri="{FF2B5EF4-FFF2-40B4-BE49-F238E27FC236}">
                    <a16:creationId xmlns:a16="http://schemas.microsoft.com/office/drawing/2014/main" id="{04347297-5201-D274-7C1F-2A6F4004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1" y="3020"/>
                <a:ext cx="29" cy="54"/>
              </a:xfrm>
              <a:prstGeom prst="rect">
                <a:avLst/>
              </a:prstGeom>
              <a:solidFill>
                <a:srgbClr val="AEA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4" name="Rectangle 100">
                <a:extLst>
                  <a:ext uri="{FF2B5EF4-FFF2-40B4-BE49-F238E27FC236}">
                    <a16:creationId xmlns:a16="http://schemas.microsoft.com/office/drawing/2014/main" id="{AC620E71-CC88-B12C-930F-AE5307DFD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0" y="3020"/>
                <a:ext cx="28" cy="54"/>
              </a:xfrm>
              <a:prstGeom prst="rect">
                <a:avLst/>
              </a:prstGeom>
              <a:solidFill>
                <a:srgbClr val="AFAF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5" name="Rectangle 101">
                <a:extLst>
                  <a:ext uri="{FF2B5EF4-FFF2-40B4-BE49-F238E27FC236}">
                    <a16:creationId xmlns:a16="http://schemas.microsoft.com/office/drawing/2014/main" id="{5D3D0825-885E-0D83-F59A-9849F433F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8" y="3020"/>
                <a:ext cx="29" cy="54"/>
              </a:xfrm>
              <a:prstGeom prst="rect">
                <a:avLst/>
              </a:prstGeom>
              <a:solidFill>
                <a:srgbClr val="B0B0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6" name="Rectangle 102">
                <a:extLst>
                  <a:ext uri="{FF2B5EF4-FFF2-40B4-BE49-F238E27FC236}">
                    <a16:creationId xmlns:a16="http://schemas.microsoft.com/office/drawing/2014/main" id="{6F67DA9A-4475-4083-9BDF-4C206C086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" y="3020"/>
                <a:ext cx="27" cy="54"/>
              </a:xfrm>
              <a:prstGeom prst="rect">
                <a:avLst/>
              </a:prstGeom>
              <a:solidFill>
                <a:srgbClr val="B2B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7" name="Rectangle 103">
                <a:extLst>
                  <a:ext uri="{FF2B5EF4-FFF2-40B4-BE49-F238E27FC236}">
                    <a16:creationId xmlns:a16="http://schemas.microsoft.com/office/drawing/2014/main" id="{0EA76134-C5D9-1F57-B68A-1ED0C5449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4" y="3020"/>
                <a:ext cx="30" cy="54"/>
              </a:xfrm>
              <a:prstGeom prst="rect">
                <a:avLst/>
              </a:prstGeom>
              <a:solidFill>
                <a:srgbClr val="B3B3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8" name="Rectangle 104">
                <a:extLst>
                  <a:ext uri="{FF2B5EF4-FFF2-40B4-BE49-F238E27FC236}">
                    <a16:creationId xmlns:a16="http://schemas.microsoft.com/office/drawing/2014/main" id="{54B58123-CA86-11FA-F00D-F4F1D6476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4" y="3020"/>
                <a:ext cx="27" cy="54"/>
              </a:xfrm>
              <a:prstGeom prst="rect">
                <a:avLst/>
              </a:prstGeom>
              <a:solidFill>
                <a:srgbClr val="B5B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49" name="Rectangle 105">
                <a:extLst>
                  <a:ext uri="{FF2B5EF4-FFF2-40B4-BE49-F238E27FC236}">
                    <a16:creationId xmlns:a16="http://schemas.microsoft.com/office/drawing/2014/main" id="{83719620-BD7F-DFDA-DDAF-530718C01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1" y="3020"/>
                <a:ext cx="30" cy="54"/>
              </a:xfrm>
              <a:prstGeom prst="rect">
                <a:avLst/>
              </a:prstGeom>
              <a:solidFill>
                <a:srgbClr val="B6B6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0" name="Rectangle 106">
                <a:extLst>
                  <a:ext uri="{FF2B5EF4-FFF2-40B4-BE49-F238E27FC236}">
                    <a16:creationId xmlns:a16="http://schemas.microsoft.com/office/drawing/2014/main" id="{5E436CB7-0036-F803-1402-597FECDBF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1" y="3020"/>
                <a:ext cx="27" cy="54"/>
              </a:xfrm>
              <a:prstGeom prst="rect">
                <a:avLst/>
              </a:prstGeom>
              <a:solidFill>
                <a:srgbClr val="B8B8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1" name="Rectangle 107">
                <a:extLst>
                  <a:ext uri="{FF2B5EF4-FFF2-40B4-BE49-F238E27FC236}">
                    <a16:creationId xmlns:a16="http://schemas.microsoft.com/office/drawing/2014/main" id="{D6EDF7AB-EA27-03EB-1E83-0539FBCA8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8" y="3020"/>
                <a:ext cx="29" cy="54"/>
              </a:xfrm>
              <a:prstGeom prst="rect">
                <a:avLst/>
              </a:prstGeom>
              <a:solidFill>
                <a:srgbClr val="B9B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2" name="Rectangle 108">
                <a:extLst>
                  <a:ext uri="{FF2B5EF4-FFF2-40B4-BE49-F238E27FC236}">
                    <a16:creationId xmlns:a16="http://schemas.microsoft.com/office/drawing/2014/main" id="{BFACDC43-7CBB-719C-6EE0-5B37C7F9D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" y="3020"/>
                <a:ext cx="28" cy="54"/>
              </a:xfrm>
              <a:prstGeom prst="rect">
                <a:avLst/>
              </a:prstGeom>
              <a:solidFill>
                <a:srgbClr val="BAB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3" name="Rectangle 109">
                <a:extLst>
                  <a:ext uri="{FF2B5EF4-FFF2-40B4-BE49-F238E27FC236}">
                    <a16:creationId xmlns:a16="http://schemas.microsoft.com/office/drawing/2014/main" id="{F549B692-E7FE-D28C-6A99-3A64CE9A7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5" y="3020"/>
                <a:ext cx="29" cy="54"/>
              </a:xfrm>
              <a:prstGeom prst="rect">
                <a:avLst/>
              </a:prstGeom>
              <a:solidFill>
                <a:srgbClr val="BBBB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4" name="Rectangle 110">
                <a:extLst>
                  <a:ext uri="{FF2B5EF4-FFF2-40B4-BE49-F238E27FC236}">
                    <a16:creationId xmlns:a16="http://schemas.microsoft.com/office/drawing/2014/main" id="{24B6B4CD-EA2B-6760-9E4E-7DF350315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4" y="3020"/>
                <a:ext cx="28" cy="54"/>
              </a:xfrm>
              <a:prstGeom prst="rect">
                <a:avLst/>
              </a:prstGeom>
              <a:solidFill>
                <a:srgbClr val="BCB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5" name="Rectangle 111">
                <a:extLst>
                  <a:ext uri="{FF2B5EF4-FFF2-40B4-BE49-F238E27FC236}">
                    <a16:creationId xmlns:a16="http://schemas.microsoft.com/office/drawing/2014/main" id="{E6D01BB8-C447-9ECD-31F8-180B49C4D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2" y="3020"/>
                <a:ext cx="29" cy="54"/>
              </a:xfrm>
              <a:prstGeom prst="rect">
                <a:avLst/>
              </a:prstGeom>
              <a:solidFill>
                <a:srgbClr val="BEBE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6" name="Rectangle 112">
                <a:extLst>
                  <a:ext uri="{FF2B5EF4-FFF2-40B4-BE49-F238E27FC236}">
                    <a16:creationId xmlns:a16="http://schemas.microsoft.com/office/drawing/2014/main" id="{C65020CB-B009-D9DC-32D8-F2F0581F2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1" y="3020"/>
                <a:ext cx="28" cy="54"/>
              </a:xfrm>
              <a:prstGeom prst="rect">
                <a:avLst/>
              </a:prstGeom>
              <a:solidFill>
                <a:srgbClr val="C0C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7" name="Rectangle 113">
                <a:extLst>
                  <a:ext uri="{FF2B5EF4-FFF2-40B4-BE49-F238E27FC236}">
                    <a16:creationId xmlns:a16="http://schemas.microsoft.com/office/drawing/2014/main" id="{653F0BD3-5F9F-ED06-98AF-9CB59678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9" y="3020"/>
                <a:ext cx="29" cy="54"/>
              </a:xfrm>
              <a:prstGeom prst="rect">
                <a:avLst/>
              </a:prstGeom>
              <a:solidFill>
                <a:srgbClr val="C1C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8" name="Rectangle 114">
                <a:extLst>
                  <a:ext uri="{FF2B5EF4-FFF2-40B4-BE49-F238E27FC236}">
                    <a16:creationId xmlns:a16="http://schemas.microsoft.com/office/drawing/2014/main" id="{1D6F79EE-BB9F-950D-31D0-BBBEB7EEC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8" y="3020"/>
                <a:ext cx="27" cy="54"/>
              </a:xfrm>
              <a:prstGeom prst="rect">
                <a:avLst/>
              </a:prstGeom>
              <a:solidFill>
                <a:srgbClr val="C2C2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59" name="Rectangle 115">
                <a:extLst>
                  <a:ext uri="{FF2B5EF4-FFF2-40B4-BE49-F238E27FC236}">
                    <a16:creationId xmlns:a16="http://schemas.microsoft.com/office/drawing/2014/main" id="{D31DB49B-2D2A-ACD9-B5D3-2B2CD5AC5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5" y="3020"/>
                <a:ext cx="28" cy="54"/>
              </a:xfrm>
              <a:prstGeom prst="rect">
                <a:avLst/>
              </a:prstGeom>
              <a:solidFill>
                <a:srgbClr val="C4C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0" name="Rectangle 116">
                <a:extLst>
                  <a:ext uri="{FF2B5EF4-FFF2-40B4-BE49-F238E27FC236}">
                    <a16:creationId xmlns:a16="http://schemas.microsoft.com/office/drawing/2014/main" id="{459D504C-2EC2-BA1D-9FBE-45E496A1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3" y="3020"/>
                <a:ext cx="29" cy="54"/>
              </a:xfrm>
              <a:prstGeom prst="rect">
                <a:avLst/>
              </a:prstGeom>
              <a:solidFill>
                <a:srgbClr val="C5C5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1" name="Rectangle 117">
                <a:extLst>
                  <a:ext uri="{FF2B5EF4-FFF2-40B4-BE49-F238E27FC236}">
                    <a16:creationId xmlns:a16="http://schemas.microsoft.com/office/drawing/2014/main" id="{DDD5B1BE-862C-0B8A-0778-9A06E37C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2" y="3020"/>
                <a:ext cx="28" cy="54"/>
              </a:xfrm>
              <a:prstGeom prst="rect">
                <a:avLst/>
              </a:prstGeom>
              <a:solidFill>
                <a:srgbClr val="C6C6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2" name="Rectangle 118">
                <a:extLst>
                  <a:ext uri="{FF2B5EF4-FFF2-40B4-BE49-F238E27FC236}">
                    <a16:creationId xmlns:a16="http://schemas.microsoft.com/office/drawing/2014/main" id="{543142AD-CDE3-AD26-C62B-EC4DDE98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0" y="3020"/>
                <a:ext cx="29" cy="54"/>
              </a:xfrm>
              <a:prstGeom prst="rect">
                <a:avLst/>
              </a:prstGeom>
              <a:solidFill>
                <a:srgbClr val="C7C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3" name="Rectangle 119">
                <a:extLst>
                  <a:ext uri="{FF2B5EF4-FFF2-40B4-BE49-F238E27FC236}">
                    <a16:creationId xmlns:a16="http://schemas.microsoft.com/office/drawing/2014/main" id="{9F3D3E89-7E82-A141-5FE1-EA3379BF4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9" y="3020"/>
                <a:ext cx="27" cy="54"/>
              </a:xfrm>
              <a:prstGeom prst="rect">
                <a:avLst/>
              </a:prstGeom>
              <a:solidFill>
                <a:srgbClr val="C9C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4" name="Rectangle 120">
                <a:extLst>
                  <a:ext uri="{FF2B5EF4-FFF2-40B4-BE49-F238E27FC236}">
                    <a16:creationId xmlns:a16="http://schemas.microsoft.com/office/drawing/2014/main" id="{0CBEB2B4-7707-792D-B52D-B317F9967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6" y="3020"/>
                <a:ext cx="30" cy="54"/>
              </a:xfrm>
              <a:prstGeom prst="rect">
                <a:avLst/>
              </a:prstGeom>
              <a:solidFill>
                <a:srgbClr val="CAC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5" name="Rectangle 121">
                <a:extLst>
                  <a:ext uri="{FF2B5EF4-FFF2-40B4-BE49-F238E27FC236}">
                    <a16:creationId xmlns:a16="http://schemas.microsoft.com/office/drawing/2014/main" id="{37A51765-7971-8A96-68E7-BF43DD694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6" y="3020"/>
                <a:ext cx="27" cy="54"/>
              </a:xfrm>
              <a:prstGeom prst="rect">
                <a:avLst/>
              </a:prstGeom>
              <a:solidFill>
                <a:srgbClr val="CBC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6" name="Rectangle 122">
                <a:extLst>
                  <a:ext uri="{FF2B5EF4-FFF2-40B4-BE49-F238E27FC236}">
                    <a16:creationId xmlns:a16="http://schemas.microsoft.com/office/drawing/2014/main" id="{984C07E9-2CCD-8A8E-DED1-AC2CECC3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3" y="3020"/>
                <a:ext cx="30" cy="54"/>
              </a:xfrm>
              <a:prstGeom prst="rect">
                <a:avLst/>
              </a:prstGeom>
              <a:solidFill>
                <a:srgbClr val="CCC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7" name="Rectangle 123">
                <a:extLst>
                  <a:ext uri="{FF2B5EF4-FFF2-40B4-BE49-F238E27FC236}">
                    <a16:creationId xmlns:a16="http://schemas.microsoft.com/office/drawing/2014/main" id="{9C648116-981C-2C48-B486-9CB81BA43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3" y="3020"/>
                <a:ext cx="27" cy="54"/>
              </a:xfrm>
              <a:prstGeom prst="rect">
                <a:avLst/>
              </a:prstGeom>
              <a:solidFill>
                <a:srgbClr val="CECE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8" name="Rectangle 124">
                <a:extLst>
                  <a:ext uri="{FF2B5EF4-FFF2-40B4-BE49-F238E27FC236}">
                    <a16:creationId xmlns:a16="http://schemas.microsoft.com/office/drawing/2014/main" id="{BB5E10BA-B0B8-FDEC-C953-D4162BE87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0" y="3020"/>
                <a:ext cx="30" cy="54"/>
              </a:xfrm>
              <a:prstGeom prst="rect">
                <a:avLst/>
              </a:prstGeom>
              <a:solidFill>
                <a:srgbClr val="CEC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69" name="Rectangle 125">
                <a:extLst>
                  <a:ext uri="{FF2B5EF4-FFF2-40B4-BE49-F238E27FC236}">
                    <a16:creationId xmlns:a16="http://schemas.microsoft.com/office/drawing/2014/main" id="{351819C2-A4DF-EB56-54BD-304260F74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0" y="3020"/>
                <a:ext cx="27" cy="54"/>
              </a:xfrm>
              <a:prstGeom prst="rect">
                <a:avLst/>
              </a:prstGeom>
              <a:solidFill>
                <a:srgbClr val="CFC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0" name="Rectangle 126">
                <a:extLst>
                  <a:ext uri="{FF2B5EF4-FFF2-40B4-BE49-F238E27FC236}">
                    <a16:creationId xmlns:a16="http://schemas.microsoft.com/office/drawing/2014/main" id="{4F2A6760-FBE7-5C95-C86E-AC64EC490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7" y="3020"/>
                <a:ext cx="29" cy="54"/>
              </a:xfrm>
              <a:prstGeom prst="rect">
                <a:avLst/>
              </a:prstGeom>
              <a:solidFill>
                <a:srgbClr val="D0D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1" name="Rectangle 127">
                <a:extLst>
                  <a:ext uri="{FF2B5EF4-FFF2-40B4-BE49-F238E27FC236}">
                    <a16:creationId xmlns:a16="http://schemas.microsoft.com/office/drawing/2014/main" id="{6C0401AA-ECBB-EE23-DA2B-C8A151301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6" y="3020"/>
                <a:ext cx="28" cy="54"/>
              </a:xfrm>
              <a:prstGeom prst="rect">
                <a:avLst/>
              </a:prstGeom>
              <a:solidFill>
                <a:srgbClr val="D2D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2" name="Rectangle 128">
                <a:extLst>
                  <a:ext uri="{FF2B5EF4-FFF2-40B4-BE49-F238E27FC236}">
                    <a16:creationId xmlns:a16="http://schemas.microsoft.com/office/drawing/2014/main" id="{CC9312D6-973A-7CDF-3A2C-629192F2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" y="3020"/>
                <a:ext cx="29" cy="54"/>
              </a:xfrm>
              <a:prstGeom prst="rect">
                <a:avLst/>
              </a:prstGeom>
              <a:solidFill>
                <a:srgbClr val="D3D3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3" name="Rectangle 129">
                <a:extLst>
                  <a:ext uri="{FF2B5EF4-FFF2-40B4-BE49-F238E27FC236}">
                    <a16:creationId xmlns:a16="http://schemas.microsoft.com/office/drawing/2014/main" id="{0FFF8072-3A14-93E4-1D47-0BA086D09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3" y="3020"/>
                <a:ext cx="28" cy="54"/>
              </a:xfrm>
              <a:prstGeom prst="rect">
                <a:avLst/>
              </a:prstGeom>
              <a:solidFill>
                <a:srgbClr val="D4D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4" name="Rectangle 130">
                <a:extLst>
                  <a:ext uri="{FF2B5EF4-FFF2-40B4-BE49-F238E27FC236}">
                    <a16:creationId xmlns:a16="http://schemas.microsoft.com/office/drawing/2014/main" id="{51B89D6F-0428-9E6E-C9BD-87C59EA0B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1" y="3020"/>
                <a:ext cx="27" cy="54"/>
              </a:xfrm>
              <a:prstGeom prst="rect">
                <a:avLst/>
              </a:prstGeom>
              <a:solidFill>
                <a:srgbClr val="D5D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5" name="Rectangle 131">
                <a:extLst>
                  <a:ext uri="{FF2B5EF4-FFF2-40B4-BE49-F238E27FC236}">
                    <a16:creationId xmlns:a16="http://schemas.microsoft.com/office/drawing/2014/main" id="{7BA63502-8A4F-445F-2E63-E1475C2A8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8" y="3020"/>
                <a:ext cx="29" cy="54"/>
              </a:xfrm>
              <a:prstGeom prst="rect">
                <a:avLst/>
              </a:prstGeom>
              <a:solidFill>
                <a:srgbClr val="D6D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6" name="Rectangle 132">
                <a:extLst>
                  <a:ext uri="{FF2B5EF4-FFF2-40B4-BE49-F238E27FC236}">
                    <a16:creationId xmlns:a16="http://schemas.microsoft.com/office/drawing/2014/main" id="{272BEAC2-7B7B-A8D0-402A-48B1C8D01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7" y="3020"/>
                <a:ext cx="28" cy="54"/>
              </a:xfrm>
              <a:prstGeom prst="rect">
                <a:avLst/>
              </a:prstGeom>
              <a:solidFill>
                <a:srgbClr val="D7D7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7" name="Rectangle 133">
                <a:extLst>
                  <a:ext uri="{FF2B5EF4-FFF2-40B4-BE49-F238E27FC236}">
                    <a16:creationId xmlns:a16="http://schemas.microsoft.com/office/drawing/2014/main" id="{ACCAD981-CB80-21F7-57B8-DCD22B002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5" y="3020"/>
                <a:ext cx="29" cy="54"/>
              </a:xfrm>
              <a:prstGeom prst="rect">
                <a:avLst/>
              </a:prstGeom>
              <a:solidFill>
                <a:srgbClr val="D8D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8" name="Rectangle 134">
                <a:extLst>
                  <a:ext uri="{FF2B5EF4-FFF2-40B4-BE49-F238E27FC236}">
                    <a16:creationId xmlns:a16="http://schemas.microsoft.com/office/drawing/2014/main" id="{92C6062D-1FD5-E769-F351-1C03AFD4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4" y="3020"/>
                <a:ext cx="28" cy="54"/>
              </a:xfrm>
              <a:prstGeom prst="rect">
                <a:avLst/>
              </a:prstGeom>
              <a:solidFill>
                <a:srgbClr val="D9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79" name="Rectangle 135">
                <a:extLst>
                  <a:ext uri="{FF2B5EF4-FFF2-40B4-BE49-F238E27FC236}">
                    <a16:creationId xmlns:a16="http://schemas.microsoft.com/office/drawing/2014/main" id="{DC2721C3-7473-9E47-6942-A54B00E5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2" y="3020"/>
                <a:ext cx="29" cy="54"/>
              </a:xfrm>
              <a:prstGeom prst="rect">
                <a:avLst/>
              </a:prstGeom>
              <a:solidFill>
                <a:srgbClr val="DBDB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0" name="Rectangle 136">
                <a:extLst>
                  <a:ext uri="{FF2B5EF4-FFF2-40B4-BE49-F238E27FC236}">
                    <a16:creationId xmlns:a16="http://schemas.microsoft.com/office/drawing/2014/main" id="{50CC6ADF-E8A7-1FF2-CA87-3BAA6AC9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1" y="3020"/>
                <a:ext cx="28" cy="54"/>
              </a:xfrm>
              <a:prstGeom prst="rect">
                <a:avLst/>
              </a:prstGeom>
              <a:solidFill>
                <a:srgbClr val="DBD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1" name="Rectangle 137">
                <a:extLst>
                  <a:ext uri="{FF2B5EF4-FFF2-40B4-BE49-F238E27FC236}">
                    <a16:creationId xmlns:a16="http://schemas.microsoft.com/office/drawing/2014/main" id="{E73A3BC6-ED26-1A7D-DED1-3100F0E30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9" y="3020"/>
                <a:ext cx="29" cy="54"/>
              </a:xfrm>
              <a:prstGeom prst="rect">
                <a:avLst/>
              </a:prstGeom>
              <a:solidFill>
                <a:srgbClr val="DC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2" name="Rectangle 138">
                <a:extLst>
                  <a:ext uri="{FF2B5EF4-FFF2-40B4-BE49-F238E27FC236}">
                    <a16:creationId xmlns:a16="http://schemas.microsoft.com/office/drawing/2014/main" id="{4B46ECC0-80FE-F961-97CF-DAE35AE42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8" y="3020"/>
                <a:ext cx="27" cy="54"/>
              </a:xfrm>
              <a:prstGeom prst="rect">
                <a:avLst/>
              </a:prstGeom>
              <a:solidFill>
                <a:srgbClr val="DDD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3" name="Rectangle 139">
                <a:extLst>
                  <a:ext uri="{FF2B5EF4-FFF2-40B4-BE49-F238E27FC236}">
                    <a16:creationId xmlns:a16="http://schemas.microsoft.com/office/drawing/2014/main" id="{92F84B3C-B378-69FD-AF94-C463FD50E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5" y="3020"/>
                <a:ext cx="30" cy="54"/>
              </a:xfrm>
              <a:prstGeom prst="rect">
                <a:avLst/>
              </a:prstGeom>
              <a:solidFill>
                <a:srgbClr val="DED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4" name="Rectangle 140">
                <a:extLst>
                  <a:ext uri="{FF2B5EF4-FFF2-40B4-BE49-F238E27FC236}">
                    <a16:creationId xmlns:a16="http://schemas.microsoft.com/office/drawing/2014/main" id="{AFE5CDF9-492A-B549-D215-CC3B62D5A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5" y="3020"/>
                <a:ext cx="27" cy="54"/>
              </a:xfrm>
              <a:prstGeom prst="rect">
                <a:avLst/>
              </a:prstGeom>
              <a:solidFill>
                <a:srgbClr val="DFDF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5" name="Rectangle 141">
                <a:extLst>
                  <a:ext uri="{FF2B5EF4-FFF2-40B4-BE49-F238E27FC236}">
                    <a16:creationId xmlns:a16="http://schemas.microsoft.com/office/drawing/2014/main" id="{65B9F903-61D0-22C9-53E4-94A63096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2" y="3020"/>
                <a:ext cx="30" cy="54"/>
              </a:xfrm>
              <a:prstGeom prst="rect">
                <a:avLst/>
              </a:prstGeom>
              <a:solidFill>
                <a:srgbClr val="E0E0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6" name="Rectangle 142">
                <a:extLst>
                  <a:ext uri="{FF2B5EF4-FFF2-40B4-BE49-F238E27FC236}">
                    <a16:creationId xmlns:a16="http://schemas.microsoft.com/office/drawing/2014/main" id="{EDD12A37-81AB-FB20-CA0B-0A50A80E7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2" y="3020"/>
                <a:ext cx="27" cy="54"/>
              </a:xfrm>
              <a:prstGeom prst="rect">
                <a:avLst/>
              </a:prstGeom>
              <a:solidFill>
                <a:srgbClr val="E1E1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7" name="Rectangle 143">
                <a:extLst>
                  <a:ext uri="{FF2B5EF4-FFF2-40B4-BE49-F238E27FC236}">
                    <a16:creationId xmlns:a16="http://schemas.microsoft.com/office/drawing/2014/main" id="{29E71235-2D7B-B9AD-3B7F-099A41469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9" y="3020"/>
                <a:ext cx="30" cy="54"/>
              </a:xfrm>
              <a:prstGeom prst="rect">
                <a:avLst/>
              </a:prstGeom>
              <a:solidFill>
                <a:srgbClr val="E2E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8" name="Rectangle 144">
                <a:extLst>
                  <a:ext uri="{FF2B5EF4-FFF2-40B4-BE49-F238E27FC236}">
                    <a16:creationId xmlns:a16="http://schemas.microsoft.com/office/drawing/2014/main" id="{3454A336-DE30-2DEE-60A5-84F15B94D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9" y="3020"/>
                <a:ext cx="27" cy="54"/>
              </a:xfrm>
              <a:prstGeom prst="rect">
                <a:avLst/>
              </a:prstGeom>
              <a:solidFill>
                <a:srgbClr val="E3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89" name="Rectangle 145">
                <a:extLst>
                  <a:ext uri="{FF2B5EF4-FFF2-40B4-BE49-F238E27FC236}">
                    <a16:creationId xmlns:a16="http://schemas.microsoft.com/office/drawing/2014/main" id="{CA23D4F9-E7A7-E828-D0B3-EEA56BB8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6" y="3020"/>
                <a:ext cx="27" cy="54"/>
              </a:xfrm>
              <a:prstGeom prst="rect">
                <a:avLst/>
              </a:prstGeom>
              <a:solidFill>
                <a:srgbClr val="E3E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0" name="Rectangle 146">
                <a:extLst>
                  <a:ext uri="{FF2B5EF4-FFF2-40B4-BE49-F238E27FC236}">
                    <a16:creationId xmlns:a16="http://schemas.microsoft.com/office/drawing/2014/main" id="{A0F510A6-F0CC-0586-C6FA-7F5AEC43E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" y="3020"/>
                <a:ext cx="30" cy="54"/>
              </a:xfrm>
              <a:prstGeom prst="rect">
                <a:avLst/>
              </a:prstGeom>
              <a:solidFill>
                <a:srgbClr val="E4E4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1" name="Rectangle 147">
                <a:extLst>
                  <a:ext uri="{FF2B5EF4-FFF2-40B4-BE49-F238E27FC236}">
                    <a16:creationId xmlns:a16="http://schemas.microsoft.com/office/drawing/2014/main" id="{23C9B310-3415-062E-A66D-85FD1919D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3" y="3020"/>
                <a:ext cx="27" cy="54"/>
              </a:xfrm>
              <a:prstGeom prst="rect">
                <a:avLst/>
              </a:prstGeom>
              <a:solidFill>
                <a:srgbClr val="E5E5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2" name="Rectangle 148">
                <a:extLst>
                  <a:ext uri="{FF2B5EF4-FFF2-40B4-BE49-F238E27FC236}">
                    <a16:creationId xmlns:a16="http://schemas.microsoft.com/office/drawing/2014/main" id="{48300241-B65A-B7CA-2620-DBD73E2B0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0" y="3020"/>
                <a:ext cx="30" cy="54"/>
              </a:xfrm>
              <a:prstGeom prst="rect">
                <a:avLst/>
              </a:prstGeom>
              <a:solidFill>
                <a:srgbClr val="E6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3" name="Rectangle 149">
                <a:extLst>
                  <a:ext uri="{FF2B5EF4-FFF2-40B4-BE49-F238E27FC236}">
                    <a16:creationId xmlns:a16="http://schemas.microsoft.com/office/drawing/2014/main" id="{928FA629-EA89-F419-66F2-A98D7F5B5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0" y="3020"/>
                <a:ext cx="27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4" name="Rectangle 150">
                <a:extLst>
                  <a:ext uri="{FF2B5EF4-FFF2-40B4-BE49-F238E27FC236}">
                    <a16:creationId xmlns:a16="http://schemas.microsoft.com/office/drawing/2014/main" id="{0693102C-B178-5A35-BC3C-16BA9888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7" y="3020"/>
                <a:ext cx="29" cy="54"/>
              </a:xfrm>
              <a:prstGeom prst="rect">
                <a:avLst/>
              </a:prstGeom>
              <a:solidFill>
                <a:srgbClr val="E7E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5" name="Rectangle 151">
                <a:extLst>
                  <a:ext uri="{FF2B5EF4-FFF2-40B4-BE49-F238E27FC236}">
                    <a16:creationId xmlns:a16="http://schemas.microsoft.com/office/drawing/2014/main" id="{67BB0383-0A72-051B-ED4B-E904B0597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66" y="3020"/>
                <a:ext cx="28" cy="54"/>
              </a:xfrm>
              <a:prstGeom prst="rect">
                <a:avLst/>
              </a:prstGeom>
              <a:solidFill>
                <a:srgbClr val="E8E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6" name="Rectangle 152">
                <a:extLst>
                  <a:ext uri="{FF2B5EF4-FFF2-40B4-BE49-F238E27FC236}">
                    <a16:creationId xmlns:a16="http://schemas.microsoft.com/office/drawing/2014/main" id="{924A254B-CF59-6C94-F836-145B96EB6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4" y="3020"/>
                <a:ext cx="29" cy="54"/>
              </a:xfrm>
              <a:prstGeom prst="rect">
                <a:avLst/>
              </a:prstGeom>
              <a:solidFill>
                <a:srgbClr val="E9E9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7" name="Rectangle 153">
                <a:extLst>
                  <a:ext uri="{FF2B5EF4-FFF2-40B4-BE49-F238E27FC236}">
                    <a16:creationId xmlns:a16="http://schemas.microsoft.com/office/drawing/2014/main" id="{698B3B62-4926-23C4-E9F8-A602B6C9D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3" y="3020"/>
                <a:ext cx="28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8" name="Rectangle 154">
                <a:extLst>
                  <a:ext uri="{FF2B5EF4-FFF2-40B4-BE49-F238E27FC236}">
                    <a16:creationId xmlns:a16="http://schemas.microsoft.com/office/drawing/2014/main" id="{8625D701-909F-3056-40F2-3FDD4BEA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1" y="3020"/>
                <a:ext cx="29" cy="54"/>
              </a:xfrm>
              <a:prstGeom prst="rect">
                <a:avLst/>
              </a:prstGeom>
              <a:solidFill>
                <a:srgbClr val="EA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299" name="Rectangle 155">
                <a:extLst>
                  <a:ext uri="{FF2B5EF4-FFF2-40B4-BE49-F238E27FC236}">
                    <a16:creationId xmlns:a16="http://schemas.microsoft.com/office/drawing/2014/main" id="{5ACF1FB3-07EA-C811-5A14-EF002F339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0" y="3020"/>
                <a:ext cx="27" cy="54"/>
              </a:xfrm>
              <a:prstGeom prst="rect">
                <a:avLst/>
              </a:prstGeom>
              <a:solidFill>
                <a:srgbClr val="EB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0" name="Rectangle 156">
                <a:extLst>
                  <a:ext uri="{FF2B5EF4-FFF2-40B4-BE49-F238E27FC236}">
                    <a16:creationId xmlns:a16="http://schemas.microsoft.com/office/drawing/2014/main" id="{95C3F601-A7E6-352C-C6A4-C713665EE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7" y="3020"/>
                <a:ext cx="30" cy="54"/>
              </a:xfrm>
              <a:prstGeom prst="rect">
                <a:avLst/>
              </a:prstGeom>
              <a:solidFill>
                <a:srgbClr val="ECE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1" name="Rectangle 157">
                <a:extLst>
                  <a:ext uri="{FF2B5EF4-FFF2-40B4-BE49-F238E27FC236}">
                    <a16:creationId xmlns:a16="http://schemas.microsoft.com/office/drawing/2014/main" id="{6050EE4F-91D9-0772-680B-E25FAEB10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7" y="3020"/>
                <a:ext cx="27" cy="54"/>
              </a:xfrm>
              <a:prstGeom prst="rect">
                <a:avLst/>
              </a:prstGeom>
              <a:solidFill>
                <a:srgbClr val="ECEC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2" name="Rectangle 158">
                <a:extLst>
                  <a:ext uri="{FF2B5EF4-FFF2-40B4-BE49-F238E27FC236}">
                    <a16:creationId xmlns:a16="http://schemas.microsoft.com/office/drawing/2014/main" id="{C393F7DA-2970-02EF-EDE9-4D537770A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4" y="3020"/>
                <a:ext cx="30" cy="54"/>
              </a:xfrm>
              <a:prstGeom prst="rect">
                <a:avLst/>
              </a:prstGeom>
              <a:solidFill>
                <a:srgbClr val="EDED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3" name="Rectangle 159">
                <a:extLst>
                  <a:ext uri="{FF2B5EF4-FFF2-40B4-BE49-F238E27FC236}">
                    <a16:creationId xmlns:a16="http://schemas.microsoft.com/office/drawing/2014/main" id="{86458ADE-8938-4B5B-BF19-4802722CA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4" y="3020"/>
                <a:ext cx="27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4" name="Rectangle 160">
                <a:extLst>
                  <a:ext uri="{FF2B5EF4-FFF2-40B4-BE49-F238E27FC236}">
                    <a16:creationId xmlns:a16="http://schemas.microsoft.com/office/drawing/2014/main" id="{105185BF-9A0A-7FC3-4DF0-CD3D47A00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1" y="3020"/>
                <a:ext cx="30" cy="54"/>
              </a:xfrm>
              <a:prstGeom prst="rect">
                <a:avLst/>
              </a:prstGeom>
              <a:solidFill>
                <a:srgbClr val="EE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5" name="Rectangle 161">
                <a:extLst>
                  <a:ext uri="{FF2B5EF4-FFF2-40B4-BE49-F238E27FC236}">
                    <a16:creationId xmlns:a16="http://schemas.microsoft.com/office/drawing/2014/main" id="{A2E22B52-95A2-B490-B69E-FF4924E86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1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6" name="Rectangle 162">
                <a:extLst>
                  <a:ext uri="{FF2B5EF4-FFF2-40B4-BE49-F238E27FC236}">
                    <a16:creationId xmlns:a16="http://schemas.microsoft.com/office/drawing/2014/main" id="{71DF863F-2A79-593E-6EBB-0F521877F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8" y="3020"/>
                <a:ext cx="27" cy="54"/>
              </a:xfrm>
              <a:prstGeom prst="rect">
                <a:avLst/>
              </a:prstGeom>
              <a:solidFill>
                <a:srgbClr val="EF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7" name="Rectangle 163">
                <a:extLst>
                  <a:ext uri="{FF2B5EF4-FFF2-40B4-BE49-F238E27FC236}">
                    <a16:creationId xmlns:a16="http://schemas.microsoft.com/office/drawing/2014/main" id="{3AB04302-3CDF-C244-492D-CE5C75F81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5" y="3020"/>
                <a:ext cx="30" cy="54"/>
              </a:xfrm>
              <a:prstGeom prst="rect">
                <a:avLst/>
              </a:prstGeom>
              <a:solidFill>
                <a:srgbClr val="F0F0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8" name="Rectangle 164">
                <a:extLst>
                  <a:ext uri="{FF2B5EF4-FFF2-40B4-BE49-F238E27FC236}">
                    <a16:creationId xmlns:a16="http://schemas.microsoft.com/office/drawing/2014/main" id="{E3259E03-7B21-CF92-195C-39CB9FE90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5" y="3020"/>
                <a:ext cx="27" cy="54"/>
              </a:xfrm>
              <a:prstGeom prst="rect">
                <a:avLst/>
              </a:prstGeom>
              <a:solidFill>
                <a:srgbClr val="F1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09" name="Rectangle 165">
                <a:extLst>
                  <a:ext uri="{FF2B5EF4-FFF2-40B4-BE49-F238E27FC236}">
                    <a16:creationId xmlns:a16="http://schemas.microsoft.com/office/drawing/2014/main" id="{BC9B3FD4-B50C-276D-C3C6-2E50F7F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2" y="3020"/>
                <a:ext cx="30" cy="54"/>
              </a:xfrm>
              <a:prstGeom prst="rect">
                <a:avLst/>
              </a:prstGeom>
              <a:solidFill>
                <a:srgbClr val="F1F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0" name="Rectangle 166">
                <a:extLst>
                  <a:ext uri="{FF2B5EF4-FFF2-40B4-BE49-F238E27FC236}">
                    <a16:creationId xmlns:a16="http://schemas.microsoft.com/office/drawing/2014/main" id="{EA8FA834-20DA-9D7A-508E-DC736BBA5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2" y="3020"/>
                <a:ext cx="27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1" name="Rectangle 167">
                <a:extLst>
                  <a:ext uri="{FF2B5EF4-FFF2-40B4-BE49-F238E27FC236}">
                    <a16:creationId xmlns:a16="http://schemas.microsoft.com/office/drawing/2014/main" id="{1C86DCDC-EB9B-8E0D-8979-695134AB0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9" y="3020"/>
                <a:ext cx="30" cy="54"/>
              </a:xfrm>
              <a:prstGeom prst="rect">
                <a:avLst/>
              </a:prstGeom>
              <a:solidFill>
                <a:srgbClr val="F2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2" name="Rectangle 168">
                <a:extLst>
                  <a:ext uri="{FF2B5EF4-FFF2-40B4-BE49-F238E27FC236}">
                    <a16:creationId xmlns:a16="http://schemas.microsoft.com/office/drawing/2014/main" id="{A71660B5-4DD1-F767-973C-77714B5F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9" y="3020"/>
                <a:ext cx="27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3" name="Rectangle 169">
                <a:extLst>
                  <a:ext uri="{FF2B5EF4-FFF2-40B4-BE49-F238E27FC236}">
                    <a16:creationId xmlns:a16="http://schemas.microsoft.com/office/drawing/2014/main" id="{E1D0FBAE-92EA-49B8-2989-91DFCAC2D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6" y="3020"/>
                <a:ext cx="29" cy="54"/>
              </a:xfrm>
              <a:prstGeom prst="rect">
                <a:avLst/>
              </a:pr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4" name="Rectangle 170">
                <a:extLst>
                  <a:ext uri="{FF2B5EF4-FFF2-40B4-BE49-F238E27FC236}">
                    <a16:creationId xmlns:a16="http://schemas.microsoft.com/office/drawing/2014/main" id="{DA38DD85-F594-6F22-5761-E2485CBE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5" y="3020"/>
                <a:ext cx="28" cy="54"/>
              </a:xfrm>
              <a:prstGeom prst="rect">
                <a:avLst/>
              </a:prstGeom>
              <a:solidFill>
                <a:srgbClr val="F4F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5" name="Rectangle 171">
                <a:extLst>
                  <a:ext uri="{FF2B5EF4-FFF2-40B4-BE49-F238E27FC236}">
                    <a16:creationId xmlns:a16="http://schemas.microsoft.com/office/drawing/2014/main" id="{4C66E64F-1517-0B3F-1467-2EDB5B112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3" y="3020"/>
                <a:ext cx="29" cy="54"/>
              </a:xfrm>
              <a:prstGeom prst="rect">
                <a:avLst/>
              </a:prstGeom>
              <a:solidFill>
                <a:srgbClr val="F4F4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6" name="Rectangle 172">
                <a:extLst>
                  <a:ext uri="{FF2B5EF4-FFF2-40B4-BE49-F238E27FC236}">
                    <a16:creationId xmlns:a16="http://schemas.microsoft.com/office/drawing/2014/main" id="{C59D4A2B-DFCC-D50B-2E2D-A8A8F73DC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2" y="3020"/>
                <a:ext cx="28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7" name="Rectangle 173">
                <a:extLst>
                  <a:ext uri="{FF2B5EF4-FFF2-40B4-BE49-F238E27FC236}">
                    <a16:creationId xmlns:a16="http://schemas.microsoft.com/office/drawing/2014/main" id="{60A8BFF4-45C5-7488-94DD-B10A751E3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0" y="3020"/>
                <a:ext cx="29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8" name="Rectangle 174">
                <a:extLst>
                  <a:ext uri="{FF2B5EF4-FFF2-40B4-BE49-F238E27FC236}">
                    <a16:creationId xmlns:a16="http://schemas.microsoft.com/office/drawing/2014/main" id="{6A4BE6C1-718D-D197-7880-B016D0F61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9" y="3020"/>
                <a:ext cx="27" cy="54"/>
              </a:xfrm>
              <a:prstGeom prst="rect">
                <a:avLst/>
              </a:prstGeom>
              <a:solidFill>
                <a:srgbClr val="F5F5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19" name="Rectangle 175">
                <a:extLst>
                  <a:ext uri="{FF2B5EF4-FFF2-40B4-BE49-F238E27FC236}">
                    <a16:creationId xmlns:a16="http://schemas.microsoft.com/office/drawing/2014/main" id="{8F2C5FED-99DF-3508-5DE0-A8F9BC3BD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6" y="3020"/>
                <a:ext cx="30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0" name="Rectangle 176">
                <a:extLst>
                  <a:ext uri="{FF2B5EF4-FFF2-40B4-BE49-F238E27FC236}">
                    <a16:creationId xmlns:a16="http://schemas.microsoft.com/office/drawing/2014/main" id="{4FA0DF8F-FAFF-D4B0-71D2-BE0E9BA10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6" y="3020"/>
                <a:ext cx="27" cy="54"/>
              </a:xfrm>
              <a:prstGeom prst="rect">
                <a:avLst/>
              </a:prstGeom>
              <a:solidFill>
                <a:srgbClr val="F6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1" name="Rectangle 177">
                <a:extLst>
                  <a:ext uri="{FF2B5EF4-FFF2-40B4-BE49-F238E27FC236}">
                    <a16:creationId xmlns:a16="http://schemas.microsoft.com/office/drawing/2014/main" id="{343B4C0E-C8E9-C20D-C016-A2FF7939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3" y="3020"/>
                <a:ext cx="28" cy="54"/>
              </a:xfrm>
              <a:prstGeom prst="rect">
                <a:avLst/>
              </a:prstGeom>
              <a:solidFill>
                <a:srgbClr val="F7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2" name="Rectangle 178">
                <a:extLst>
                  <a:ext uri="{FF2B5EF4-FFF2-40B4-BE49-F238E27FC236}">
                    <a16:creationId xmlns:a16="http://schemas.microsoft.com/office/drawing/2014/main" id="{BD408D14-0621-FC1A-F525-348C1C7E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1" y="3020"/>
                <a:ext cx="29" cy="54"/>
              </a:xfrm>
              <a:prstGeom prst="rect">
                <a:avLst/>
              </a:prstGeom>
              <a:solidFill>
                <a:srgbClr val="F7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3" name="Rectangle 179">
                <a:extLst>
                  <a:ext uri="{FF2B5EF4-FFF2-40B4-BE49-F238E27FC236}">
                    <a16:creationId xmlns:a16="http://schemas.microsoft.com/office/drawing/2014/main" id="{1CF59DAE-426C-99F5-FB00-15DD6D89A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0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4" name="Rectangle 180">
                <a:extLst>
                  <a:ext uri="{FF2B5EF4-FFF2-40B4-BE49-F238E27FC236}">
                    <a16:creationId xmlns:a16="http://schemas.microsoft.com/office/drawing/2014/main" id="{34641CE0-5236-0201-B072-033AD746B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7" y="3020"/>
                <a:ext cx="30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5" name="Rectangle 181">
                <a:extLst>
                  <a:ext uri="{FF2B5EF4-FFF2-40B4-BE49-F238E27FC236}">
                    <a16:creationId xmlns:a16="http://schemas.microsoft.com/office/drawing/2014/main" id="{10EBAA28-D9EC-74F0-3D17-781245ACA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7" y="3020"/>
                <a:ext cx="27" cy="5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6" name="Rectangle 182">
                <a:extLst>
                  <a:ext uri="{FF2B5EF4-FFF2-40B4-BE49-F238E27FC236}">
                    <a16:creationId xmlns:a16="http://schemas.microsoft.com/office/drawing/2014/main" id="{455B4858-2C37-3267-1FE1-3354E6253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" y="3020"/>
                <a:ext cx="30" cy="54"/>
              </a:xfrm>
              <a:prstGeom prst="rect">
                <a:avLst/>
              </a:prstGeom>
              <a:solidFill>
                <a:srgbClr val="F8F8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7" name="Rectangle 183">
                <a:extLst>
                  <a:ext uri="{FF2B5EF4-FFF2-40B4-BE49-F238E27FC236}">
                    <a16:creationId xmlns:a16="http://schemas.microsoft.com/office/drawing/2014/main" id="{62C8E9DC-48F0-A45C-870A-6DFC20FC0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4" y="3020"/>
                <a:ext cx="27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8" name="Rectangle 184">
                <a:extLst>
                  <a:ext uri="{FF2B5EF4-FFF2-40B4-BE49-F238E27FC236}">
                    <a16:creationId xmlns:a16="http://schemas.microsoft.com/office/drawing/2014/main" id="{4FF061DA-0506-C7D7-FEE4-512D97E43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1" y="3020"/>
                <a:ext cx="30" cy="54"/>
              </a:xfrm>
              <a:prstGeom prst="rect">
                <a:avLst/>
              </a:prstGeom>
              <a:solidFill>
                <a:srgbClr val="F9F9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29" name="Rectangle 185">
                <a:extLst>
                  <a:ext uri="{FF2B5EF4-FFF2-40B4-BE49-F238E27FC236}">
                    <a16:creationId xmlns:a16="http://schemas.microsoft.com/office/drawing/2014/main" id="{E6EB56BB-CA63-5324-5800-B3EB4301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1" y="3020"/>
                <a:ext cx="27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0" name="Rectangle 186">
                <a:extLst>
                  <a:ext uri="{FF2B5EF4-FFF2-40B4-BE49-F238E27FC236}">
                    <a16:creationId xmlns:a16="http://schemas.microsoft.com/office/drawing/2014/main" id="{3A467670-A482-25E1-A21A-DF1AA994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8" y="3020"/>
                <a:ext cx="29" cy="54"/>
              </a:xfrm>
              <a:prstGeom prst="rect">
                <a:avLst/>
              </a:prstGeom>
              <a:solidFill>
                <a:srgbClr val="FAF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1" name="Rectangle 187">
                <a:extLst>
                  <a:ext uri="{FF2B5EF4-FFF2-40B4-BE49-F238E27FC236}">
                    <a16:creationId xmlns:a16="http://schemas.microsoft.com/office/drawing/2014/main" id="{0C2AD189-3F99-181B-62D0-F67296E76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7" y="3020"/>
                <a:ext cx="28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2" name="Rectangle 188">
                <a:extLst>
                  <a:ext uri="{FF2B5EF4-FFF2-40B4-BE49-F238E27FC236}">
                    <a16:creationId xmlns:a16="http://schemas.microsoft.com/office/drawing/2014/main" id="{0D34D680-60B1-A378-BC2E-E98476520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5" y="3020"/>
                <a:ext cx="29" cy="54"/>
              </a:xfrm>
              <a:prstGeom prst="rect">
                <a:avLst/>
              </a:prstGeom>
              <a:solidFill>
                <a:srgbClr val="FA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3" name="Rectangle 189">
                <a:extLst>
                  <a:ext uri="{FF2B5EF4-FFF2-40B4-BE49-F238E27FC236}">
                    <a16:creationId xmlns:a16="http://schemas.microsoft.com/office/drawing/2014/main" id="{5219A4FD-9F6F-5384-F673-EF4C26C7F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4" y="3020"/>
                <a:ext cx="28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4" name="Rectangle 190">
                <a:extLst>
                  <a:ext uri="{FF2B5EF4-FFF2-40B4-BE49-F238E27FC236}">
                    <a16:creationId xmlns:a16="http://schemas.microsoft.com/office/drawing/2014/main" id="{79497D04-AC98-7162-93C3-83C389751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2" y="3020"/>
                <a:ext cx="29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5" name="Rectangle 191">
                <a:extLst>
                  <a:ext uri="{FF2B5EF4-FFF2-40B4-BE49-F238E27FC236}">
                    <a16:creationId xmlns:a16="http://schemas.microsoft.com/office/drawing/2014/main" id="{9F6140D5-A545-7279-8A6F-7F611E149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1" y="3020"/>
                <a:ext cx="27" cy="54"/>
              </a:xfrm>
              <a:prstGeom prst="rect">
                <a:avLst/>
              </a:prstGeom>
              <a:solidFill>
                <a:srgbClr val="FB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6" name="Rectangle 192">
                <a:extLst>
                  <a:ext uri="{FF2B5EF4-FFF2-40B4-BE49-F238E27FC236}">
                    <a16:creationId xmlns:a16="http://schemas.microsoft.com/office/drawing/2014/main" id="{5390E641-5644-1B53-AA2E-0BF56236A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8" y="3020"/>
                <a:ext cx="30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7" name="Rectangle 193">
                <a:extLst>
                  <a:ext uri="{FF2B5EF4-FFF2-40B4-BE49-F238E27FC236}">
                    <a16:creationId xmlns:a16="http://schemas.microsoft.com/office/drawing/2014/main" id="{BD7019D4-A574-F7C1-8F17-5BD5F922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8" y="3020"/>
                <a:ext cx="27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8" name="Rectangle 194">
                <a:extLst>
                  <a:ext uri="{FF2B5EF4-FFF2-40B4-BE49-F238E27FC236}">
                    <a16:creationId xmlns:a16="http://schemas.microsoft.com/office/drawing/2014/main" id="{2C199177-7CA7-462E-9936-654506ABD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5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39" name="Rectangle 195">
                <a:extLst>
                  <a:ext uri="{FF2B5EF4-FFF2-40B4-BE49-F238E27FC236}">
                    <a16:creationId xmlns:a16="http://schemas.microsoft.com/office/drawing/2014/main" id="{56906DC0-4C98-8962-1AAF-6A92D220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3" y="3020"/>
                <a:ext cx="29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0" name="Rectangle 196">
                <a:extLst>
                  <a:ext uri="{FF2B5EF4-FFF2-40B4-BE49-F238E27FC236}">
                    <a16:creationId xmlns:a16="http://schemas.microsoft.com/office/drawing/2014/main" id="{95F2FEB3-4622-0AA2-3FF3-E01BAE049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42" y="3020"/>
                <a:ext cx="28" cy="54"/>
              </a:xfrm>
              <a:prstGeom prst="rect">
                <a:avLst/>
              </a:prstGeom>
              <a:solidFill>
                <a:srgbClr val="FCFC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1" name="Rectangle 197">
                <a:extLst>
                  <a:ext uri="{FF2B5EF4-FFF2-40B4-BE49-F238E27FC236}">
                    <a16:creationId xmlns:a16="http://schemas.microsoft.com/office/drawing/2014/main" id="{652CDA0A-E14F-0926-E02D-F0AA162E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0" y="3020"/>
                <a:ext cx="29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2" name="Rectangle 198">
                <a:extLst>
                  <a:ext uri="{FF2B5EF4-FFF2-40B4-BE49-F238E27FC236}">
                    <a16:creationId xmlns:a16="http://schemas.microsoft.com/office/drawing/2014/main" id="{797AE647-24B6-CC5C-8CEA-AA42E3CC9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9" y="3020"/>
                <a:ext cx="27" cy="54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3" name="Rectangle 199">
                <a:extLst>
                  <a:ext uri="{FF2B5EF4-FFF2-40B4-BE49-F238E27FC236}">
                    <a16:creationId xmlns:a16="http://schemas.microsoft.com/office/drawing/2014/main" id="{55F88FD0-DE78-CFF5-2A60-D24BEF2F8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6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4" name="Rectangle 200">
                <a:extLst>
                  <a:ext uri="{FF2B5EF4-FFF2-40B4-BE49-F238E27FC236}">
                    <a16:creationId xmlns:a16="http://schemas.microsoft.com/office/drawing/2014/main" id="{DAF04CB0-6399-EA24-22AC-53E52624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" y="3020"/>
                <a:ext cx="27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5" name="Rectangle 201">
                <a:extLst>
                  <a:ext uri="{FF2B5EF4-FFF2-40B4-BE49-F238E27FC236}">
                    <a16:creationId xmlns:a16="http://schemas.microsoft.com/office/drawing/2014/main" id="{8BE05AE9-7440-4FDA-3907-2AF5126A4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3" y="3020"/>
                <a:ext cx="30" cy="54"/>
              </a:xfrm>
              <a:prstGeom prst="rect">
                <a:avLst/>
              </a:prstGeom>
              <a:solidFill>
                <a:srgbClr val="FD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6" name="Rectangle 202">
                <a:extLst>
                  <a:ext uri="{FF2B5EF4-FFF2-40B4-BE49-F238E27FC236}">
                    <a16:creationId xmlns:a16="http://schemas.microsoft.com/office/drawing/2014/main" id="{6AD510F8-BB25-AC6B-4AE1-4D39C7462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3" y="3020"/>
                <a:ext cx="27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347" name="Rectangle 203">
                <a:extLst>
                  <a:ext uri="{FF2B5EF4-FFF2-40B4-BE49-F238E27FC236}">
                    <a16:creationId xmlns:a16="http://schemas.microsoft.com/office/drawing/2014/main" id="{0A35BB8A-6512-FB92-822A-100765E0B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0" y="3020"/>
                <a:ext cx="30" cy="5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6858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</a:pPr>
                <a:endParaRPr lang="en-US" altLang="en-US" sz="1350" kern="1200">
                  <a:solidFill>
                    <a:srgbClr val="FF0000"/>
                  </a:solidFill>
                  <a:ea typeface="+mn-ea"/>
                  <a:cs typeface="+mn-cs"/>
                </a:endParaRPr>
              </a:p>
            </p:txBody>
          </p:sp>
        </p:grpSp>
        <p:sp>
          <p:nvSpPr>
            <p:cNvPr id="5143" name="Rectangle 204">
              <a:extLst>
                <a:ext uri="{FF2B5EF4-FFF2-40B4-BE49-F238E27FC236}">
                  <a16:creationId xmlns:a16="http://schemas.microsoft.com/office/drawing/2014/main" id="{4BE1E572-3B04-36E8-D127-B496926F9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0" y="3020"/>
              <a:ext cx="27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  <a:cs typeface="+mn-cs"/>
              </a:endParaRPr>
            </a:p>
          </p:txBody>
        </p:sp>
        <p:sp>
          <p:nvSpPr>
            <p:cNvPr id="5144" name="Rectangle 205">
              <a:extLst>
                <a:ext uri="{FF2B5EF4-FFF2-40B4-BE49-F238E27FC236}">
                  <a16:creationId xmlns:a16="http://schemas.microsoft.com/office/drawing/2014/main" id="{56F78C6C-1264-7A2F-03A3-67179B00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7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  <a:cs typeface="+mn-cs"/>
              </a:endParaRPr>
            </a:p>
          </p:txBody>
        </p:sp>
        <p:sp>
          <p:nvSpPr>
            <p:cNvPr id="5145" name="Rectangle 206">
              <a:extLst>
                <a:ext uri="{FF2B5EF4-FFF2-40B4-BE49-F238E27FC236}">
                  <a16:creationId xmlns:a16="http://schemas.microsoft.com/office/drawing/2014/main" id="{9B1C1971-16F7-C405-C366-0BEC21709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6" y="3020"/>
              <a:ext cx="28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  <a:cs typeface="+mn-cs"/>
              </a:endParaRPr>
            </a:p>
          </p:txBody>
        </p:sp>
        <p:sp>
          <p:nvSpPr>
            <p:cNvPr id="5146" name="Rectangle 207">
              <a:extLst>
                <a:ext uri="{FF2B5EF4-FFF2-40B4-BE49-F238E27FC236}">
                  <a16:creationId xmlns:a16="http://schemas.microsoft.com/office/drawing/2014/main" id="{2CBAA829-D193-67B0-8E26-BAC6D3E1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4" y="3020"/>
              <a:ext cx="29" cy="5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  <a:cs typeface="+mn-cs"/>
              </a:endParaRPr>
            </a:p>
          </p:txBody>
        </p:sp>
        <p:sp>
          <p:nvSpPr>
            <p:cNvPr id="5147" name="Rectangle 208">
              <a:extLst>
                <a:ext uri="{FF2B5EF4-FFF2-40B4-BE49-F238E27FC236}">
                  <a16:creationId xmlns:a16="http://schemas.microsoft.com/office/drawing/2014/main" id="{C7775072-31E4-DAA0-C67E-CA16FF68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3" y="3020"/>
              <a:ext cx="28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</a:pPr>
              <a:endParaRPr lang="en-US" altLang="en-US" sz="1350" kern="1200">
                <a:solidFill>
                  <a:srgbClr val="FF0000"/>
                </a:solidFill>
                <a:ea typeface="+mn-ea"/>
                <a:cs typeface="+mn-cs"/>
              </a:endParaRPr>
            </a:p>
          </p:txBody>
        </p:sp>
      </p:grpSp>
      <p:sp>
        <p:nvSpPr>
          <p:cNvPr id="5124" name="Text Box 209">
            <a:extLst>
              <a:ext uri="{FF2B5EF4-FFF2-40B4-BE49-F238E27FC236}">
                <a16:creationId xmlns:a16="http://schemas.microsoft.com/office/drawing/2014/main" id="{EAAAA2F2-CFB5-152B-D5AB-511C84E7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916"/>
            <a:ext cx="685799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0002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0002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0002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0002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1500188" algn="l"/>
              </a:tabLst>
            </a:pPr>
            <a:r>
              <a:rPr lang="en-US" altLang="en-US" sz="1350" b="1" i="1" kern="1200" dirty="0">
                <a:solidFill>
                  <a:srgbClr val="FFFFFF"/>
                </a:solidFill>
                <a:ea typeface="+mn-ea"/>
                <a:cs typeface="+mn-cs"/>
              </a:rPr>
              <a:t>Planetary Exploration, SDR nodes, </a:t>
            </a:r>
            <a:br>
              <a:rPr lang="en-US" altLang="en-US" sz="1350" b="1" i="1" kern="1200" dirty="0">
                <a:solidFill>
                  <a:srgbClr val="FFFFFF"/>
                </a:solidFill>
                <a:ea typeface="+mn-ea"/>
                <a:cs typeface="+mn-cs"/>
              </a:rPr>
            </a:br>
            <a:r>
              <a:rPr lang="en-US" altLang="en-US" sz="1350" b="1" i="1" kern="1200" dirty="0">
                <a:solidFill>
                  <a:srgbClr val="FFFFFF"/>
                </a:solidFill>
                <a:ea typeface="+mn-ea"/>
                <a:cs typeface="+mn-cs"/>
              </a:rPr>
              <a:t>Cancellation Program (unclassified)</a:t>
            </a:r>
          </a:p>
        </p:txBody>
      </p:sp>
      <p:pic>
        <p:nvPicPr>
          <p:cNvPr id="5125" name="Picture 211" descr="scientific data collection">
            <a:extLst>
              <a:ext uri="{FF2B5EF4-FFF2-40B4-BE49-F238E27FC236}">
                <a16:creationId xmlns:a16="http://schemas.microsoft.com/office/drawing/2014/main" id="{D435BA0A-F6C2-0C67-058D-A0CA6D60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188494"/>
            <a:ext cx="3508772" cy="18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212" descr="lunar_explor_1">
            <a:extLst>
              <a:ext uri="{FF2B5EF4-FFF2-40B4-BE49-F238E27FC236}">
                <a16:creationId xmlns:a16="http://schemas.microsoft.com/office/drawing/2014/main" id="{DE0AB37A-4742-483A-C7A0-21BA5D39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" y="671512"/>
            <a:ext cx="3613547" cy="303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13" descr="satellite_2">
            <a:extLst>
              <a:ext uri="{FF2B5EF4-FFF2-40B4-BE49-F238E27FC236}">
                <a16:creationId xmlns:a16="http://schemas.microsoft.com/office/drawing/2014/main" id="{F6CEED5A-8981-7566-6AE6-356F66E1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03" y="547687"/>
            <a:ext cx="69056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AA6709-E043-4211-8516-659054519BF0}"/>
              </a:ext>
            </a:extLst>
          </p:cNvPr>
          <p:cNvSpPr/>
          <p:nvPr/>
        </p:nvSpPr>
        <p:spPr bwMode="auto">
          <a:xfrm>
            <a:off x="1327548" y="2652713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99EC0E9-47D0-4BB8-8602-92BC01511B7F}"/>
              </a:ext>
            </a:extLst>
          </p:cNvPr>
          <p:cNvSpPr/>
          <p:nvPr/>
        </p:nvSpPr>
        <p:spPr bwMode="auto">
          <a:xfrm>
            <a:off x="296467" y="2490788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7C891AC-3FBD-4979-940A-72AEE03316F9}"/>
              </a:ext>
            </a:extLst>
          </p:cNvPr>
          <p:cNvSpPr/>
          <p:nvPr/>
        </p:nvSpPr>
        <p:spPr bwMode="auto">
          <a:xfrm>
            <a:off x="3198019" y="2483644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7D64CF5D-A261-4CC5-8FCD-49E0EE848F36}"/>
              </a:ext>
            </a:extLst>
          </p:cNvPr>
          <p:cNvSpPr/>
          <p:nvPr/>
        </p:nvSpPr>
        <p:spPr bwMode="auto">
          <a:xfrm>
            <a:off x="2690813" y="1091804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78C039E-C236-4437-A005-62C870C40465}"/>
              </a:ext>
            </a:extLst>
          </p:cNvPr>
          <p:cNvSpPr/>
          <p:nvPr/>
        </p:nvSpPr>
        <p:spPr bwMode="auto">
          <a:xfrm>
            <a:off x="3370808" y="3131924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A29D4A6-AF6E-4856-8023-37398C812396}"/>
              </a:ext>
            </a:extLst>
          </p:cNvPr>
          <p:cNvSpPr/>
          <p:nvPr/>
        </p:nvSpPr>
        <p:spPr bwMode="auto">
          <a:xfrm>
            <a:off x="3514797" y="3723226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6C5BC98-A204-4E49-BDE5-75B1F169319A}"/>
              </a:ext>
            </a:extLst>
          </p:cNvPr>
          <p:cNvSpPr/>
          <p:nvPr/>
        </p:nvSpPr>
        <p:spPr bwMode="auto">
          <a:xfrm>
            <a:off x="4387454" y="3830241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CF655BF-DEAB-4F95-855F-5511AECF79D9}"/>
              </a:ext>
            </a:extLst>
          </p:cNvPr>
          <p:cNvSpPr/>
          <p:nvPr/>
        </p:nvSpPr>
        <p:spPr bwMode="auto">
          <a:xfrm>
            <a:off x="5778103" y="3446860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5136" name="Picture 243">
            <a:extLst>
              <a:ext uri="{FF2B5EF4-FFF2-40B4-BE49-F238E27FC236}">
                <a16:creationId xmlns:a16="http://schemas.microsoft.com/office/drawing/2014/main" id="{BE262570-AA09-925B-7C0F-74737171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" y="4600575"/>
            <a:ext cx="1540669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" name="Oval 244">
            <a:extLst>
              <a:ext uri="{FF2B5EF4-FFF2-40B4-BE49-F238E27FC236}">
                <a16:creationId xmlns:a16="http://schemas.microsoft.com/office/drawing/2014/main" id="{1CFB21CC-B790-41D3-ADDC-C73092144F1B}"/>
              </a:ext>
            </a:extLst>
          </p:cNvPr>
          <p:cNvSpPr/>
          <p:nvPr/>
        </p:nvSpPr>
        <p:spPr bwMode="auto">
          <a:xfrm>
            <a:off x="1856688" y="2115812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6B6D3D-03A7-4D3F-AEF7-05BC5E2CED0F}"/>
              </a:ext>
            </a:extLst>
          </p:cNvPr>
          <p:cNvSpPr/>
          <p:nvPr/>
        </p:nvSpPr>
        <p:spPr bwMode="auto">
          <a:xfrm>
            <a:off x="5139390" y="4351116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FAE3B70-5253-4F15-8A59-A738282E791C}"/>
              </a:ext>
            </a:extLst>
          </p:cNvPr>
          <p:cNvSpPr/>
          <p:nvPr/>
        </p:nvSpPr>
        <p:spPr bwMode="auto">
          <a:xfrm>
            <a:off x="350116" y="3987299"/>
            <a:ext cx="146304" cy="146304"/>
          </a:xfrm>
          <a:prstGeom prst="ellipse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defRPr/>
            </a:pPr>
            <a:endParaRPr lang="en-US" sz="1350" kern="120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140" name="TextBox 6">
            <a:extLst>
              <a:ext uri="{FF2B5EF4-FFF2-40B4-BE49-F238E27FC236}">
                <a16:creationId xmlns:a16="http://schemas.microsoft.com/office/drawing/2014/main" id="{BE2EC0AF-5E87-F5F4-C78A-7AA8BF51A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2" y="3908823"/>
            <a:ext cx="154066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lang="en-US" altLang="en-US" sz="1350" kern="1200" dirty="0">
                <a:solidFill>
                  <a:srgbClr val="000000"/>
                </a:solidFill>
                <a:ea typeface="+mn-ea"/>
                <a:cs typeface="+mn-cs"/>
              </a:rPr>
              <a:t>Depicts placement of </a:t>
            </a:r>
            <a:r>
              <a:rPr lang="en-US" altLang="en-US" sz="1350" kern="1200" dirty="0" err="1">
                <a:solidFill>
                  <a:srgbClr val="000000"/>
                </a:solidFill>
                <a:ea typeface="+mn-ea"/>
                <a:cs typeface="+mn-cs"/>
              </a:rPr>
              <a:t>Lexycom’s</a:t>
            </a:r>
            <a:r>
              <a:rPr lang="en-US" altLang="en-US" sz="1350" kern="1200" dirty="0">
                <a:solidFill>
                  <a:srgbClr val="000000"/>
                </a:solidFill>
                <a:ea typeface="+mn-ea"/>
                <a:cs typeface="+mn-cs"/>
              </a:rPr>
              <a:t> SDRs</a:t>
            </a:r>
          </a:p>
        </p:txBody>
      </p:sp>
      <p:sp>
        <p:nvSpPr>
          <p:cNvPr id="5141" name="Rectangle: Rounded Corners 7">
            <a:extLst>
              <a:ext uri="{FF2B5EF4-FFF2-40B4-BE49-F238E27FC236}">
                <a16:creationId xmlns:a16="http://schemas.microsoft.com/office/drawing/2014/main" id="{A2934859-40A5-ADD4-0C85-3C14AB62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04" y="3908822"/>
            <a:ext cx="2179549" cy="114776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endParaRPr lang="en-US" altLang="en-US" sz="1350" kern="1200">
              <a:solidFill>
                <a:srgbClr val="FF0000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F6643E-2A6C-26DB-D104-D66F2D32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69" y="1056096"/>
            <a:ext cx="2482733" cy="1669242"/>
          </a:xfrm>
          <a:prstGeom prst="rect">
            <a:avLst/>
          </a:prstGeom>
        </p:spPr>
      </p:pic>
      <p:sp>
        <p:nvSpPr>
          <p:cNvPr id="10" name="Google Shape;90;p2">
            <a:extLst>
              <a:ext uri="{FF2B5EF4-FFF2-40B4-BE49-F238E27FC236}">
                <a16:creationId xmlns:a16="http://schemas.microsoft.com/office/drawing/2014/main" id="{8732C375-F268-B025-B8C0-50590F924925}"/>
              </a:ext>
            </a:extLst>
          </p:cNvPr>
          <p:cNvSpPr txBox="1">
            <a:spLocks/>
          </p:cNvSpPr>
          <p:nvPr/>
        </p:nvSpPr>
        <p:spPr>
          <a:xfrm>
            <a:off x="233775" y="856086"/>
            <a:ext cx="6390450" cy="4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900"/>
              </a:spcAft>
              <a:buSzPts val="1800"/>
              <a:buNone/>
            </a:pPr>
            <a:r>
              <a:rPr lang="en-US" sz="1950" b="1" dirty="0">
                <a:solidFill>
                  <a:schemeClr val="bg1">
                    <a:lumMod val="95000"/>
                  </a:schemeClr>
                </a:solidFill>
              </a:rPr>
              <a:t>Broad Band Jammer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380-328B-BA99-48DE-BCD4EDF68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600074"/>
            <a:ext cx="1856185" cy="742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B6174-AF56-2B9F-42BC-20E6ECBFB293}"/>
              </a:ext>
            </a:extLst>
          </p:cNvPr>
          <p:cNvSpPr txBox="1"/>
          <p:nvPr/>
        </p:nvSpPr>
        <p:spPr>
          <a:xfrm>
            <a:off x="233775" y="1371344"/>
            <a:ext cx="4311039" cy="1379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Preliminary specifications:</a:t>
            </a:r>
          </a:p>
          <a:p>
            <a:pPr marL="342900" indent="-214313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 err="1">
                <a:solidFill>
                  <a:srgbClr val="FFFFFF"/>
                </a:solidFill>
                <a:latin typeface="Montserrat Medium"/>
                <a:sym typeface="Montserrat Medium"/>
              </a:rPr>
              <a:t>BBJam</a:t>
            </a: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 is a wide-band (100MHz-2.8GHz) EWF device aimed to suppress UAV’s C2 and Video</a:t>
            </a:r>
          </a:p>
          <a:p>
            <a:pPr marL="342900" indent="-214313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User-controlled jamming waveform, light-weight </a:t>
            </a:r>
          </a:p>
          <a:p>
            <a:pPr marL="342900" indent="-214313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High PAE (</a:t>
            </a:r>
            <a:r>
              <a:rPr lang="en-US" sz="1050" dirty="0" err="1">
                <a:solidFill>
                  <a:srgbClr val="FFFFFF"/>
                </a:solidFill>
                <a:latin typeface="Montserrat Medium"/>
                <a:sym typeface="Montserrat Medium"/>
              </a:rPr>
              <a:t>GaN</a:t>
            </a: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 PAs), 12-32VDC power supply</a:t>
            </a:r>
          </a:p>
          <a:p>
            <a:pPr marL="342900" indent="-214313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No need for forced air cooling, -40..+75C, waterproof</a:t>
            </a:r>
          </a:p>
          <a:p>
            <a:pPr marL="342900" indent="-214313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Meets environmental MIL-STD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F807A4-8C8C-DE83-B118-ADA8C77B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881" y="2568192"/>
            <a:ext cx="1831053" cy="15192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FA05E5-E5A8-113A-1CF3-6BD91EA83C01}"/>
              </a:ext>
            </a:extLst>
          </p:cNvPr>
          <p:cNvSpPr txBox="1"/>
          <p:nvPr/>
        </p:nvSpPr>
        <p:spPr>
          <a:xfrm>
            <a:off x="1519670" y="4195085"/>
            <a:ext cx="342900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FFFFFF"/>
                </a:solidFill>
                <a:latin typeface="Montserrat Medium"/>
                <a:sym typeface="Montserrat Medium"/>
              </a:rPr>
              <a:t>More information: </a:t>
            </a:r>
            <a:r>
              <a:rPr lang="en-US" sz="750" dirty="0">
                <a:solidFill>
                  <a:srgbClr val="FFFFFF"/>
                </a:solidFill>
                <a:latin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www.bbjam.org</a:t>
            </a:r>
            <a:r>
              <a:rPr lang="en-US" sz="75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  <a:r>
              <a:rPr lang="en-US" sz="750" dirty="0" err="1">
                <a:solidFill>
                  <a:srgbClr val="FFFFFF"/>
                </a:solidFill>
                <a:latin typeface="Montserrat Medium"/>
                <a:sym typeface="Montserrat Medium"/>
              </a:rPr>
              <a:t>info@bbjam.org</a:t>
            </a:r>
            <a:r>
              <a:rPr lang="en-US" sz="750" dirty="0">
                <a:solidFill>
                  <a:srgbClr val="FFFFFF"/>
                </a:solidFill>
                <a:latin typeface="Montserrat Medium"/>
                <a:sym typeface="Montserrat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3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28"/>
    </mc:Choice>
    <mc:Fallback xmlns="">
      <p:transition spd="slow" advTm="829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2E4A54-C268-4A49-8F4A-3AC6999E79A2}"/>
              </a:ext>
            </a:extLst>
          </p:cNvPr>
          <p:cNvSpPr/>
          <p:nvPr/>
        </p:nvSpPr>
        <p:spPr bwMode="auto">
          <a:xfrm rot="16200000">
            <a:off x="1372666" y="-540254"/>
            <a:ext cx="4112668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36478B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134BC8D-40ED-468E-9645-B93E00FB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113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Arial"/>
                <a:sym typeface="Arial"/>
              </a:rPr>
              <a:t>BBJam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Arial"/>
                <a:sym typeface="Arial"/>
              </a:rPr>
              <a:t> currently/future targeted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C8930-3571-4D18-B6B6-B08FB59336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264" name="Slide Number Placeholder 8">
            <a:extLst>
              <a:ext uri="{FF2B5EF4-FFF2-40B4-BE49-F238E27FC236}">
                <a16:creationId xmlns:a16="http://schemas.microsoft.com/office/drawing/2014/main" id="{AAFA3363-1A87-4835-9E70-64B286AE1314}"/>
              </a:ext>
            </a:extLst>
          </p:cNvPr>
          <p:cNvSpPr txBox="1">
            <a:spLocks/>
          </p:cNvSpPr>
          <p:nvPr/>
        </p:nvSpPr>
        <p:spPr>
          <a:xfrm>
            <a:off x="6446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17FA691A-E459-46B2-B2B8-47D32C4F6B8D}" type="slidenum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647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647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14D123-EA95-AE53-F0AE-EB9C2C59394A}"/>
              </a:ext>
            </a:extLst>
          </p:cNvPr>
          <p:cNvGrpSpPr/>
          <p:nvPr/>
        </p:nvGrpSpPr>
        <p:grpSpPr>
          <a:xfrm>
            <a:off x="2608510" y="947400"/>
            <a:ext cx="1828800" cy="1155720"/>
            <a:chOff x="2608510" y="947400"/>
            <a:chExt cx="1828800" cy="1155720"/>
          </a:xfrm>
        </p:grpSpPr>
        <p:sp>
          <p:nvSpPr>
            <p:cNvPr id="125" name="Rounded Rectangle 18">
              <a:extLst>
                <a:ext uri="{FF2B5EF4-FFF2-40B4-BE49-F238E27FC236}">
                  <a16:creationId xmlns:a16="http://schemas.microsoft.com/office/drawing/2014/main" id="{AF50E164-2AAF-7827-9388-BED3C6C37029}"/>
                </a:ext>
              </a:extLst>
            </p:cNvPr>
            <p:cNvSpPr/>
            <p:nvPr/>
          </p:nvSpPr>
          <p:spPr bwMode="auto">
            <a:xfrm>
              <a:off x="2608510" y="947400"/>
              <a:ext cx="1828800" cy="1155720"/>
            </a:xfrm>
            <a:prstGeom prst="roundRect">
              <a:avLst/>
            </a:prstGeom>
            <a:solidFill>
              <a:srgbClr val="FFCC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Tactical level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Rounded Rectangle 17">
              <a:extLst>
                <a:ext uri="{FF2B5EF4-FFF2-40B4-BE49-F238E27FC236}">
                  <a16:creationId xmlns:a16="http://schemas.microsoft.com/office/drawing/2014/main" id="{E2AB7700-DD60-C84C-7F65-57E5BFB7F140}"/>
                </a:ext>
              </a:extLst>
            </p:cNvPr>
            <p:cNvSpPr/>
            <p:nvPr/>
          </p:nvSpPr>
          <p:spPr bwMode="auto">
            <a:xfrm>
              <a:off x="2652106" y="1522498"/>
              <a:ext cx="1741607" cy="484658"/>
            </a:xfrm>
            <a:prstGeom prst="roundRect">
              <a:avLst/>
            </a:prstGeom>
            <a:solidFill>
              <a:srgbClr val="FF99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</a:t>
              </a: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Company/platoon installations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F7536E-6065-03EA-0948-ABF45C063D3C}"/>
              </a:ext>
            </a:extLst>
          </p:cNvPr>
          <p:cNvGrpSpPr/>
          <p:nvPr/>
        </p:nvGrpSpPr>
        <p:grpSpPr>
          <a:xfrm>
            <a:off x="601586" y="947400"/>
            <a:ext cx="1828801" cy="2292148"/>
            <a:chOff x="601586" y="947400"/>
            <a:chExt cx="1828801" cy="2292148"/>
          </a:xfrm>
        </p:grpSpPr>
        <p:sp>
          <p:nvSpPr>
            <p:cNvPr id="126" name="Rounded Rectangle 18">
              <a:extLst>
                <a:ext uri="{FF2B5EF4-FFF2-40B4-BE49-F238E27FC236}">
                  <a16:creationId xmlns:a16="http://schemas.microsoft.com/office/drawing/2014/main" id="{FD868528-5AE2-20F3-6985-54503BD0F3A2}"/>
                </a:ext>
              </a:extLst>
            </p:cNvPr>
            <p:cNvSpPr/>
            <p:nvPr/>
          </p:nvSpPr>
          <p:spPr bwMode="auto">
            <a:xfrm>
              <a:off x="601586" y="947400"/>
              <a:ext cx="1828801" cy="2292148"/>
            </a:xfrm>
            <a:prstGeom prst="roundRect">
              <a:avLst>
                <a:gd name="adj" fmla="val 8334"/>
              </a:avLst>
            </a:prstGeom>
            <a:solidFill>
              <a:srgbClr val="FF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Supported jamming waveforms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9" name="Rounded Rectangle 19">
              <a:extLst>
                <a:ext uri="{FF2B5EF4-FFF2-40B4-BE49-F238E27FC236}">
                  <a16:creationId xmlns:a16="http://schemas.microsoft.com/office/drawing/2014/main" id="{6C0DD0DE-6D83-D2C9-D62D-D4887FAC1D21}"/>
                </a:ext>
              </a:extLst>
            </p:cNvPr>
            <p:cNvSpPr/>
            <p:nvPr/>
          </p:nvSpPr>
          <p:spPr bwMode="auto">
            <a:xfrm>
              <a:off x="645182" y="1522498"/>
              <a:ext cx="1741607" cy="1625610"/>
            </a:xfrm>
            <a:prstGeom prst="roundRect">
              <a:avLst>
                <a:gd name="adj" fmla="val 6355"/>
              </a:avLst>
            </a:prstGeom>
            <a:solidFill>
              <a:srgbClr val="FF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Spot jamming: multiple spots with gaps in between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Linear scan jamming: any direction, adj. speed, adj. slope/density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WGN jamming: sectional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A527D9-4BBE-BE97-FF0B-2963E1D83292}"/>
              </a:ext>
            </a:extLst>
          </p:cNvPr>
          <p:cNvGrpSpPr/>
          <p:nvPr/>
        </p:nvGrpSpPr>
        <p:grpSpPr>
          <a:xfrm>
            <a:off x="4615434" y="942849"/>
            <a:ext cx="1831086" cy="1686051"/>
            <a:chOff x="4615434" y="942849"/>
            <a:chExt cx="1831086" cy="16860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2ED127-EB0A-E4A5-D9E6-356366AFF23C}"/>
                </a:ext>
              </a:extLst>
            </p:cNvPr>
            <p:cNvGrpSpPr/>
            <p:nvPr/>
          </p:nvGrpSpPr>
          <p:grpSpPr>
            <a:xfrm>
              <a:off x="4615434" y="942849"/>
              <a:ext cx="1831086" cy="1686051"/>
              <a:chOff x="4615434" y="855687"/>
              <a:chExt cx="1831086" cy="1537768"/>
            </a:xfrm>
          </p:grpSpPr>
          <p:sp>
            <p:nvSpPr>
              <p:cNvPr id="127" name="Rounded Rectangle 12">
                <a:extLst>
                  <a:ext uri="{FF2B5EF4-FFF2-40B4-BE49-F238E27FC236}">
                    <a16:creationId xmlns:a16="http://schemas.microsoft.com/office/drawing/2014/main" id="{2D6A692E-22A1-11CD-C20B-60E0907DA226}"/>
                  </a:ext>
                </a:extLst>
              </p:cNvPr>
              <p:cNvSpPr/>
              <p:nvPr/>
            </p:nvSpPr>
            <p:spPr bwMode="auto">
              <a:xfrm>
                <a:off x="4615434" y="855687"/>
                <a:ext cx="1831086" cy="1537768"/>
              </a:xfrm>
              <a:prstGeom prst="roundRect">
                <a:avLst>
                  <a:gd name="adj" fmla="val 11216"/>
                </a:avLst>
              </a:prstGeom>
              <a:solidFill>
                <a:srgbClr val="99FF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CCCC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1" name="Text Box 29">
                <a:extLst>
                  <a:ext uri="{FF2B5EF4-FFF2-40B4-BE49-F238E27FC236}">
                    <a16:creationId xmlns:a16="http://schemas.microsoft.com/office/drawing/2014/main" id="{65CEB2F7-F640-7DAE-5D55-2C85DC1635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0216" y="962242"/>
                <a:ext cx="1621521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B9E7">
                        <a:lumMod val="10000"/>
                      </a:srgbClr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Arial"/>
                  </a:rPr>
                  <a:t>Installation types</a:t>
                </a:r>
              </a:p>
            </p:txBody>
          </p:sp>
        </p:grpSp>
        <p:sp>
          <p:nvSpPr>
            <p:cNvPr id="130" name="Rounded Rectangle 21">
              <a:extLst>
                <a:ext uri="{FF2B5EF4-FFF2-40B4-BE49-F238E27FC236}">
                  <a16:creationId xmlns:a16="http://schemas.microsoft.com/office/drawing/2014/main" id="{65235184-64C6-BAA9-83DB-34D9F6CAB83C}"/>
                </a:ext>
              </a:extLst>
            </p:cNvPr>
            <p:cNvSpPr/>
            <p:nvPr/>
          </p:nvSpPr>
          <p:spPr bwMode="auto">
            <a:xfrm>
              <a:off x="4660010" y="1528810"/>
              <a:ext cx="1741932" cy="1021344"/>
            </a:xfrm>
            <a:prstGeom prst="round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Carry-on/backpack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Stationary</a:t>
              </a:r>
              <a:endPara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B9B9E7">
                      <a:lumMod val="1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  <a:sym typeface="Arial"/>
                </a:rPr>
                <a:t> Vehicles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Aircrafts</a:t>
              </a:r>
              <a:endPara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B9B9E7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44" name="Rounded Rectangle 16">
            <a:extLst>
              <a:ext uri="{FF2B5EF4-FFF2-40B4-BE49-F238E27FC236}">
                <a16:creationId xmlns:a16="http://schemas.microsoft.com/office/drawing/2014/main" id="{6ACE41EF-AA3E-ADF7-8C8E-6F27509A9103}"/>
              </a:ext>
            </a:extLst>
          </p:cNvPr>
          <p:cNvSpPr/>
          <p:nvPr/>
        </p:nvSpPr>
        <p:spPr bwMode="auto">
          <a:xfrm>
            <a:off x="94757" y="3751717"/>
            <a:ext cx="6604133" cy="900390"/>
          </a:xfrm>
          <a:prstGeom prst="roundRect">
            <a:avLst>
              <a:gd name="adj" fmla="val 9079"/>
            </a:avLst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>
              <a:buClrTx/>
              <a:defRPr/>
            </a:pPr>
            <a:br>
              <a:rPr lang="en-US" sz="105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</a:br>
            <a:endParaRPr lang="en-US" sz="105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Rounded Rectangle 225">
            <a:extLst>
              <a:ext uri="{FF2B5EF4-FFF2-40B4-BE49-F238E27FC236}">
                <a16:creationId xmlns:a16="http://schemas.microsoft.com/office/drawing/2014/main" id="{AB3AD2F1-CDEB-E18A-2DB8-F023F7D5B9F1}"/>
              </a:ext>
            </a:extLst>
          </p:cNvPr>
          <p:cNvSpPr/>
          <p:nvPr/>
        </p:nvSpPr>
        <p:spPr>
          <a:xfrm>
            <a:off x="192923" y="3844802"/>
            <a:ext cx="728066" cy="707664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Calibri"/>
              </a:rPr>
              <a:t>Increased output power (40W+)</a:t>
            </a:r>
          </a:p>
        </p:txBody>
      </p:sp>
      <p:sp>
        <p:nvSpPr>
          <p:cNvPr id="39" name="Rounded Rectangle 225">
            <a:extLst>
              <a:ext uri="{FF2B5EF4-FFF2-40B4-BE49-F238E27FC236}">
                <a16:creationId xmlns:a16="http://schemas.microsoft.com/office/drawing/2014/main" id="{A56D0CC4-5D72-99AF-6895-D9CA8980DD63}"/>
              </a:ext>
            </a:extLst>
          </p:cNvPr>
          <p:cNvSpPr/>
          <p:nvPr/>
        </p:nvSpPr>
        <p:spPr>
          <a:xfrm>
            <a:off x="971457" y="3844802"/>
            <a:ext cx="728066" cy="707664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Calibri"/>
              </a:rPr>
              <a:t>DDS-based carrier generation</a:t>
            </a:r>
          </a:p>
        </p:txBody>
      </p:sp>
      <p:sp>
        <p:nvSpPr>
          <p:cNvPr id="41" name="Rounded Rectangle 225">
            <a:extLst>
              <a:ext uri="{FF2B5EF4-FFF2-40B4-BE49-F238E27FC236}">
                <a16:creationId xmlns:a16="http://schemas.microsoft.com/office/drawing/2014/main" id="{0E66DF38-018A-E278-82F6-23C5978FCF60}"/>
              </a:ext>
            </a:extLst>
          </p:cNvPr>
          <p:cNvSpPr/>
          <p:nvPr/>
        </p:nvSpPr>
        <p:spPr>
          <a:xfrm>
            <a:off x="1743502" y="3839082"/>
            <a:ext cx="1050630" cy="707664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Calibri"/>
              </a:rPr>
              <a:t>Simultaneous multi-carrier in different freq. bands (2 independent DDS channels)</a:t>
            </a:r>
          </a:p>
        </p:txBody>
      </p:sp>
      <p:sp>
        <p:nvSpPr>
          <p:cNvPr id="42" name="Rounded Rectangle 225">
            <a:extLst>
              <a:ext uri="{FF2B5EF4-FFF2-40B4-BE49-F238E27FC236}">
                <a16:creationId xmlns:a16="http://schemas.microsoft.com/office/drawing/2014/main" id="{578D3753-00B4-20D2-7670-3BBCB730923F}"/>
              </a:ext>
            </a:extLst>
          </p:cNvPr>
          <p:cNvSpPr/>
          <p:nvPr/>
        </p:nvSpPr>
        <p:spPr>
          <a:xfrm>
            <a:off x="2843670" y="3839082"/>
            <a:ext cx="1050630" cy="707664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Calibri"/>
              </a:rPr>
              <a:t>Add an SDR-based Tx section to analyze the spectrum for activation</a:t>
            </a:r>
          </a:p>
        </p:txBody>
      </p:sp>
      <p:sp>
        <p:nvSpPr>
          <p:cNvPr id="43" name="Rounded Rectangle 225">
            <a:extLst>
              <a:ext uri="{FF2B5EF4-FFF2-40B4-BE49-F238E27FC236}">
                <a16:creationId xmlns:a16="http://schemas.microsoft.com/office/drawing/2014/main" id="{59B15BA5-2F17-20F7-5BB5-1587751FFDAD}"/>
              </a:ext>
            </a:extLst>
          </p:cNvPr>
          <p:cNvSpPr/>
          <p:nvPr/>
        </p:nvSpPr>
        <p:spPr>
          <a:xfrm>
            <a:off x="3937750" y="3839082"/>
            <a:ext cx="1050630" cy="707664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  <a:defRPr/>
            </a:pPr>
            <a:r>
              <a:rPr lang="en-US" sz="750" kern="1200" dirty="0">
                <a:solidFill>
                  <a:prstClr val="black"/>
                </a:solidFill>
                <a:latin typeface="Calibri"/>
              </a:rPr>
              <a:t>Add an SDR-based Tx section for spoofing capabilities</a:t>
            </a:r>
          </a:p>
        </p:txBody>
      </p:sp>
      <p:grpSp>
        <p:nvGrpSpPr>
          <p:cNvPr id="25" name="Group 37">
            <a:extLst>
              <a:ext uri="{FF2B5EF4-FFF2-40B4-BE49-F238E27FC236}">
                <a16:creationId xmlns:a16="http://schemas.microsoft.com/office/drawing/2014/main" id="{29626224-AE01-5A4B-D5F3-328BF2747145}"/>
              </a:ext>
            </a:extLst>
          </p:cNvPr>
          <p:cNvGrpSpPr>
            <a:grpSpLocks/>
          </p:cNvGrpSpPr>
          <p:nvPr/>
        </p:nvGrpSpPr>
        <p:grpSpPr bwMode="auto">
          <a:xfrm>
            <a:off x="4670894" y="3386766"/>
            <a:ext cx="2125018" cy="900390"/>
            <a:chOff x="2747948" y="2189163"/>
            <a:chExt cx="3583002" cy="16827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3D4114-36A1-1B34-2429-19586C6A6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28" name="Oval 25">
                <a:extLst>
                  <a:ext uri="{FF2B5EF4-FFF2-40B4-BE49-F238E27FC236}">
                    <a16:creationId xmlns:a16="http://schemas.microsoft.com/office/drawing/2014/main" id="{D152C687-033F-F635-B7C1-1A1A6C20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22F5C5E3-D731-BB8A-C6E2-F859988B4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152"/>
                <a:ext cx="809" cy="76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" name="Oval 27">
                <a:extLst>
                  <a:ext uri="{FF2B5EF4-FFF2-40B4-BE49-F238E27FC236}">
                    <a16:creationId xmlns:a16="http://schemas.microsoft.com/office/drawing/2014/main" id="{61C3BC75-9307-5B3C-F16F-BB1634FD9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  <a:defRPr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64E87FFB-43AD-1FF2-297D-91C82700C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7948" y="2655544"/>
              <a:ext cx="3529683" cy="575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Future h/w enhancements</a:t>
              </a:r>
              <a:endParaRPr lang="en-US" kern="1200" dirty="0">
                <a:solidFill>
                  <a:srgbClr val="0000CC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ECC62ABD-6705-A728-8E2F-37BF8DC63076}"/>
              </a:ext>
            </a:extLst>
          </p:cNvPr>
          <p:cNvSpPr/>
          <p:nvPr/>
        </p:nvSpPr>
        <p:spPr bwMode="auto">
          <a:xfrm rot="5400000">
            <a:off x="1260569" y="2579778"/>
            <a:ext cx="493714" cy="1811679"/>
          </a:xfrm>
          <a:prstGeom prst="chevron">
            <a:avLst>
              <a:gd name="adj" fmla="val 48894"/>
            </a:avLst>
          </a:prstGeom>
          <a:solidFill>
            <a:srgbClr val="CCFFCC"/>
          </a:solidFill>
          <a:ln w="9525" cap="flat" cmpd="sng" algn="ctr">
            <a:solidFill>
              <a:schemeClr val="accent6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0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0" y="2250518"/>
            <a:ext cx="6858000" cy="64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900"/>
              </a:spcAft>
            </a:pPr>
            <a:r>
              <a:rPr lang="en-US" sz="3150" dirty="0">
                <a:solidFill>
                  <a:schemeClr val="accent6"/>
                </a:solidFill>
              </a:rPr>
              <a:t>Questions / Discussion</a:t>
            </a:r>
            <a:endParaRPr sz="31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0" y="1834036"/>
            <a:ext cx="6858000" cy="5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900"/>
              </a:spcAft>
            </a:pPr>
            <a:r>
              <a:rPr lang="en-US" sz="3150" dirty="0">
                <a:solidFill>
                  <a:schemeClr val="accent6"/>
                </a:solidFill>
              </a:rPr>
              <a:t>Purpose of the meeting</a:t>
            </a:r>
            <a:endParaRPr sz="3150" dirty="0">
              <a:solidFill>
                <a:schemeClr val="accent6"/>
              </a:solidFill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2"/>
          </p:nvPr>
        </p:nvSpPr>
        <p:spPr>
          <a:xfrm>
            <a:off x="0" y="2571750"/>
            <a:ext cx="6858000" cy="131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92500"/>
          </a:bodyPr>
          <a:lstStyle/>
          <a:p>
            <a:pPr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Introduction of both teams</a:t>
            </a:r>
          </a:p>
          <a:p>
            <a:pPr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Discuss potential collaboration items</a:t>
            </a:r>
          </a:p>
          <a:p>
            <a:pPr marL="0" indent="0" algn="l"/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4685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34F28701-33A1-2746-262A-DC2122B60EE6}"/>
              </a:ext>
            </a:extLst>
          </p:cNvPr>
          <p:cNvSpPr txBox="1"/>
          <p:nvPr/>
        </p:nvSpPr>
        <p:spPr>
          <a:xfrm>
            <a:off x="682854" y="1256109"/>
            <a:ext cx="3694992" cy="11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ct val="136752"/>
            </a:pPr>
            <a:r>
              <a:rPr lang="en-US" sz="15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</a:t>
            </a:r>
            <a:r>
              <a:rPr lang="en-US" sz="15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>
              <a:buClr>
                <a:schemeClr val="dk1"/>
              </a:buClr>
              <a:buSzPct val="136752"/>
            </a:pPr>
            <a:r>
              <a:rPr lang="en-US" sz="15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save lives and reduce suffering in Ukraine</a:t>
            </a:r>
          </a:p>
          <a:p>
            <a:pPr>
              <a:buClr>
                <a:schemeClr val="dk1"/>
              </a:buClr>
              <a:buSzPct val="136752"/>
            </a:pPr>
            <a:endParaRPr lang="en-US" sz="1500" dirty="0">
              <a:solidFill>
                <a:srgbClr val="396AB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>
              <a:buClr>
                <a:schemeClr val="dk1"/>
              </a:buClr>
              <a:buSzPct val="136752"/>
            </a:pPr>
            <a:r>
              <a:rPr lang="en-US" sz="1500" u="sng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Mission</a:t>
            </a:r>
            <a:r>
              <a:rPr lang="en-US" sz="15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</a:p>
          <a:p>
            <a:pPr>
              <a:buClr>
                <a:schemeClr val="dk1"/>
              </a:buClr>
              <a:buSzPct val="136752"/>
            </a:pPr>
            <a:r>
              <a:rPr lang="en-US" sz="1500" dirty="0">
                <a:solidFill>
                  <a:srgbClr val="396AB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medical aid and protective gear to small groups of defenders</a:t>
            </a:r>
            <a:endParaRPr lang="en-US" sz="1500" dirty="0">
              <a:solidFill>
                <a:srgbClr val="396AB2"/>
              </a:solidFill>
            </a:endParaRPr>
          </a:p>
        </p:txBody>
      </p:sp>
      <p:pic>
        <p:nvPicPr>
          <p:cNvPr id="16" name="Google Shape;99;p3" descr="No photo description available.">
            <a:extLst>
              <a:ext uri="{FF2B5EF4-FFF2-40B4-BE49-F238E27FC236}">
                <a16:creationId xmlns:a16="http://schemas.microsoft.com/office/drawing/2014/main" id="{B2EFB873-D255-F7CE-E958-9940E316C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227" r="13889"/>
          <a:stretch/>
        </p:blipFill>
        <p:spPr>
          <a:xfrm>
            <a:off x="4833751" y="853874"/>
            <a:ext cx="1770803" cy="157651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107;p4">
            <a:extLst>
              <a:ext uri="{FF2B5EF4-FFF2-40B4-BE49-F238E27FC236}">
                <a16:creationId xmlns:a16="http://schemas.microsoft.com/office/drawing/2014/main" id="{948B91C9-028D-40AC-D184-5CEC9F1434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372" t="5860" r="23883"/>
          <a:stretch/>
        </p:blipFill>
        <p:spPr>
          <a:xfrm>
            <a:off x="4833750" y="2519572"/>
            <a:ext cx="1832050" cy="16310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" name="Google Shape;105;p4">
            <a:extLst>
              <a:ext uri="{FF2B5EF4-FFF2-40B4-BE49-F238E27FC236}">
                <a16:creationId xmlns:a16="http://schemas.microsoft.com/office/drawing/2014/main" id="{6B7C3B45-3AE6-0AD3-E8F3-43C3D9215C89}"/>
              </a:ext>
            </a:extLst>
          </p:cNvPr>
          <p:cNvSpPr txBox="1">
            <a:spLocks/>
          </p:cNvSpPr>
          <p:nvPr/>
        </p:nvSpPr>
        <p:spPr>
          <a:xfrm>
            <a:off x="466783" y="2982863"/>
            <a:ext cx="4195820" cy="11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85750">
              <a:lnSpc>
                <a:spcPct val="115000"/>
              </a:lnSpc>
              <a:buClr>
                <a:srgbClr val="FFFFFF"/>
              </a:buClr>
              <a:buSzPts val="900"/>
              <a:buFont typeface="Montserrat Medium"/>
              <a:buChar char="●"/>
              <a:defRPr>
                <a:solidFill>
                  <a:srgbClr val="396AB2"/>
                </a:solidFill>
                <a:latin typeface="Montserrat Medium"/>
                <a:ea typeface="Montserrat Medium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9pPr>
          </a:lstStyle>
          <a:p>
            <a:pPr marL="128588" indent="0">
              <a:buNone/>
            </a:pPr>
            <a:r>
              <a:rPr lang="en-US" sz="1050" dirty="0"/>
              <a:t>Fundraising, development in Colorado, USA</a:t>
            </a:r>
          </a:p>
          <a:p>
            <a:pPr marL="128588" indent="0">
              <a:buNone/>
            </a:pPr>
            <a:r>
              <a:rPr lang="en-US" sz="1050" dirty="0"/>
              <a:t>Logistics and outreach in Europe</a:t>
            </a:r>
          </a:p>
          <a:p>
            <a:pPr marL="128588" indent="0">
              <a:buNone/>
            </a:pPr>
            <a:r>
              <a:rPr lang="en-US" sz="1050" dirty="0"/>
              <a:t>Distribution center near Rivne, Ukraine</a:t>
            </a:r>
          </a:p>
          <a:p>
            <a:pPr marL="128588" indent="0">
              <a:buNone/>
            </a:pPr>
            <a:r>
              <a:rPr lang="en-US" sz="1050" dirty="0"/>
              <a:t>Direct contacts on the front lines</a:t>
            </a:r>
          </a:p>
          <a:p>
            <a:pPr marL="128588" indent="0">
              <a:buNone/>
            </a:pPr>
            <a:r>
              <a:rPr lang="en-US" sz="1050" dirty="0"/>
              <a:t>Registered organizations in USA and Ukraine</a:t>
            </a:r>
          </a:p>
        </p:txBody>
      </p:sp>
      <p:sp>
        <p:nvSpPr>
          <p:cNvPr id="19" name="Google Shape;90;p2">
            <a:extLst>
              <a:ext uri="{FF2B5EF4-FFF2-40B4-BE49-F238E27FC236}">
                <a16:creationId xmlns:a16="http://schemas.microsoft.com/office/drawing/2014/main" id="{AAFFA798-B12C-F8CE-2955-5737A1258839}"/>
              </a:ext>
            </a:extLst>
          </p:cNvPr>
          <p:cNvSpPr txBox="1">
            <a:spLocks/>
          </p:cNvSpPr>
          <p:nvPr/>
        </p:nvSpPr>
        <p:spPr>
          <a:xfrm>
            <a:off x="466782" y="856086"/>
            <a:ext cx="6390450" cy="4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900"/>
              </a:spcAft>
              <a:buSzPts val="1800"/>
              <a:buNone/>
            </a:pPr>
            <a:r>
              <a:rPr lang="en-US" sz="1950" b="1" dirty="0">
                <a:solidFill>
                  <a:srgbClr val="396AB2"/>
                </a:solidFill>
              </a:rPr>
              <a:t>Sunflower Seeds Ukraine</a:t>
            </a:r>
          </a:p>
        </p:txBody>
      </p:sp>
    </p:spTree>
    <p:extLst>
      <p:ext uri="{BB962C8B-B14F-4D97-AF65-F5344CB8AC3E}">
        <p14:creationId xmlns:p14="http://schemas.microsoft.com/office/powerpoint/2010/main" val="5978255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83F611-A487-BBC0-F87E-05D2EB39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3" y="815742"/>
            <a:ext cx="2765060" cy="2765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970FE-3611-35DC-61D2-3482706D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203" y="801630"/>
            <a:ext cx="2594977" cy="2780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23A63-1920-C802-A490-4C1DE65EB44D}"/>
              </a:ext>
            </a:extLst>
          </p:cNvPr>
          <p:cNvSpPr txBox="1"/>
          <p:nvPr/>
        </p:nvSpPr>
        <p:spPr>
          <a:xfrm>
            <a:off x="245659" y="3611510"/>
            <a:ext cx="6612341" cy="82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sz="1050" dirty="0">
                <a:solidFill>
                  <a:srgbClr val="396AB2"/>
                </a:solidFill>
                <a:latin typeface="Montserrat Medium"/>
              </a:rPr>
              <a:t>Many of the ‘Ukrainian’ EW systems are rebranded Chinese systems sold at 3-5x price</a:t>
            </a:r>
          </a:p>
          <a:p>
            <a:pPr marL="128588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sz="1050" dirty="0">
                <a:solidFill>
                  <a:srgbClr val="396AB2"/>
                </a:solidFill>
                <a:latin typeface="Montserrat Medium"/>
              </a:rPr>
              <a:t>We provided a few customized Chinese jammers in 700-1000MHz and 400-700MHz range</a:t>
            </a:r>
          </a:p>
          <a:p>
            <a:pPr marL="128588">
              <a:lnSpc>
                <a:spcPct val="115000"/>
              </a:lnSpc>
              <a:buClr>
                <a:srgbClr val="FFFFFF"/>
              </a:buClr>
              <a:buSzPts val="900"/>
            </a:pPr>
            <a:r>
              <a:rPr lang="en-US" sz="1050" dirty="0">
                <a:solidFill>
                  <a:srgbClr val="396AB2"/>
                </a:solidFill>
                <a:latin typeface="Montserrat Medium"/>
              </a:rPr>
              <a:t>UAV measures and EW countermeasures are changing too fast - need more flexible solutions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3EE3A3-6EF5-B6B8-D3A2-5E3E8D030112}"/>
              </a:ext>
            </a:extLst>
          </p:cNvPr>
          <p:cNvCxnSpPr/>
          <p:nvPr/>
        </p:nvCxnSpPr>
        <p:spPr>
          <a:xfrm>
            <a:off x="2825199" y="2631231"/>
            <a:ext cx="78300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43"/>
    </mc:Choice>
    <mc:Fallback xmlns="">
      <p:transition spd="slow" advTm="1188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9B6BE79-5EDD-AED5-0D9F-B25E66F0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694" y="3351914"/>
            <a:ext cx="4949192" cy="799556"/>
          </a:xfrm>
        </p:spPr>
        <p:txBody>
          <a:bodyPr>
            <a:normAutofit fontScale="85000" lnSpcReduction="20000"/>
          </a:bodyPr>
          <a:lstStyle/>
          <a:p>
            <a:pPr marL="128588" indent="0" algn="l">
              <a:buNone/>
            </a:pPr>
            <a:r>
              <a:rPr lang="en-US" sz="1050" dirty="0"/>
              <a:t>Current needs:</a:t>
            </a:r>
          </a:p>
          <a:p>
            <a:pPr algn="l"/>
            <a:r>
              <a:rPr lang="en-US" sz="1050" dirty="0"/>
              <a:t>Integration in Ukraine – currently </a:t>
            </a:r>
            <a:r>
              <a:rPr lang="en-US" sz="1050" dirty="0" err="1"/>
              <a:t>Lexycom</a:t>
            </a:r>
            <a:r>
              <a:rPr lang="en-US" sz="1050" dirty="0"/>
              <a:t> in the USA</a:t>
            </a:r>
          </a:p>
          <a:p>
            <a:pPr algn="l"/>
            <a:r>
              <a:rPr lang="en-US" sz="1050" dirty="0"/>
              <a:t>Testing and certification – currently Brave1 and individual units</a:t>
            </a:r>
          </a:p>
          <a:p>
            <a:pPr algn="l"/>
            <a:r>
              <a:rPr lang="en-US" sz="1050" dirty="0"/>
              <a:t>Fundraising/funding – currently </a:t>
            </a:r>
            <a:r>
              <a:rPr lang="en-US" sz="1050" dirty="0" err="1"/>
              <a:t>Lexycom</a:t>
            </a:r>
            <a:r>
              <a:rPr lang="en-US" sz="1050" dirty="0"/>
              <a:t> + Sunflower Seeds</a:t>
            </a:r>
          </a:p>
          <a:p>
            <a:pPr algn="l"/>
            <a:r>
              <a:rPr lang="en-US" sz="1050" dirty="0"/>
              <a:t>Import into Ukraine – need end-user certificates co-signed by MOD</a:t>
            </a:r>
          </a:p>
          <a:p>
            <a:pPr algn="l"/>
            <a:r>
              <a:rPr lang="en-US" sz="1050" dirty="0"/>
              <a:t>Technical support in Ukraine – currently </a:t>
            </a:r>
            <a:r>
              <a:rPr lang="en-US" sz="1050" dirty="0" err="1"/>
              <a:t>Ukrcertico</a:t>
            </a:r>
            <a:endParaRPr lang="en-US" sz="1050" dirty="0"/>
          </a:p>
        </p:txBody>
      </p:sp>
      <p:sp>
        <p:nvSpPr>
          <p:cNvPr id="8" name="Google Shape;90;p2">
            <a:extLst>
              <a:ext uri="{FF2B5EF4-FFF2-40B4-BE49-F238E27FC236}">
                <a16:creationId xmlns:a16="http://schemas.microsoft.com/office/drawing/2014/main" id="{06D54C61-3E65-F170-5BC4-C955363F2376}"/>
              </a:ext>
            </a:extLst>
          </p:cNvPr>
          <p:cNvSpPr txBox="1">
            <a:spLocks/>
          </p:cNvSpPr>
          <p:nvPr/>
        </p:nvSpPr>
        <p:spPr>
          <a:xfrm>
            <a:off x="233775" y="856086"/>
            <a:ext cx="6390450" cy="4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900"/>
              </a:spcAft>
              <a:buSzPts val="1800"/>
              <a:buNone/>
            </a:pPr>
            <a:r>
              <a:rPr lang="en-US" sz="1950" b="1" dirty="0">
                <a:solidFill>
                  <a:schemeClr val="bg1">
                    <a:lumMod val="95000"/>
                  </a:schemeClr>
                </a:solidFill>
              </a:rPr>
              <a:t>Introductions and next steps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6F758-46F9-923E-36EF-3F7DE35412BC}"/>
              </a:ext>
            </a:extLst>
          </p:cNvPr>
          <p:cNvSpPr txBox="1"/>
          <p:nvPr/>
        </p:nvSpPr>
        <p:spPr>
          <a:xfrm>
            <a:off x="249382" y="1322921"/>
            <a:ext cx="6158243" cy="59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14313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Design and integration in the USA: Lexycom Technologies, Inc (Alex, Slava, Denis)</a:t>
            </a:r>
          </a:p>
          <a:p>
            <a:pPr marL="342900" indent="-214313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Export from USA and Import to Ukraine: Sunflower Seeds Ukraine (Andriy) </a:t>
            </a:r>
          </a:p>
          <a:p>
            <a:pPr marL="342900" indent="-214313">
              <a:lnSpc>
                <a:spcPct val="105000"/>
              </a:lnSpc>
              <a:buClr>
                <a:srgbClr val="FFFFFF"/>
              </a:buClr>
              <a:buSzPts val="900"/>
              <a:buFont typeface="Montserrat Medium"/>
              <a:buChar char="●"/>
            </a:pP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Representation and support in Ukraine: </a:t>
            </a:r>
            <a:r>
              <a:rPr lang="en-US" sz="1050" dirty="0" err="1">
                <a:solidFill>
                  <a:srgbClr val="FFFFFF"/>
                </a:solidFill>
                <a:latin typeface="Montserrat Medium"/>
                <a:sym typeface="Montserrat Medium"/>
              </a:rPr>
              <a:t>Ukrcertico</a:t>
            </a:r>
            <a:r>
              <a:rPr lang="en-US" sz="1050" dirty="0">
                <a:solidFill>
                  <a:srgbClr val="FFFFFF"/>
                </a:solidFill>
                <a:latin typeface="Montserrat Medium"/>
                <a:sym typeface="Montserrat Medium"/>
              </a:rPr>
              <a:t> LLC (Mykola)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63CF271-B63E-A816-F7A5-14EDAC5E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7" y="2120621"/>
            <a:ext cx="948655" cy="9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8CCC4E-FABF-AD81-EEBF-2E8D5AD4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53" y="2096125"/>
            <a:ext cx="858982" cy="9683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864836-52B6-FD11-2151-F705E054C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918" y="2122577"/>
            <a:ext cx="774680" cy="964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81FD68-E9C6-C844-3AD2-4A95E268B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497" y="2096125"/>
            <a:ext cx="858982" cy="996242"/>
          </a:xfrm>
          <a:prstGeom prst="rect">
            <a:avLst/>
          </a:prstGeom>
        </p:spPr>
      </p:pic>
      <p:pic>
        <p:nvPicPr>
          <p:cNvPr id="24" name="Picture 4" descr="May be an image of 1 person and beard">
            <a:extLst>
              <a:ext uri="{FF2B5EF4-FFF2-40B4-BE49-F238E27FC236}">
                <a16:creationId xmlns:a16="http://schemas.microsoft.com/office/drawing/2014/main" id="{1BE69BBE-3076-3200-E214-BA7D4BB3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8363" r="11180" b="6304"/>
          <a:stretch/>
        </p:blipFill>
        <p:spPr bwMode="auto">
          <a:xfrm>
            <a:off x="5250448" y="2112849"/>
            <a:ext cx="874781" cy="92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C134B4-5706-0B5F-D5EF-22A987BC844F}"/>
              </a:ext>
            </a:extLst>
          </p:cNvPr>
          <p:cNvSpPr txBox="1"/>
          <p:nvPr/>
        </p:nvSpPr>
        <p:spPr>
          <a:xfrm>
            <a:off x="603331" y="3054269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Alex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60687-1E31-3EC9-0BF6-32967A07CE9E}"/>
              </a:ext>
            </a:extLst>
          </p:cNvPr>
          <p:cNvSpPr txBox="1"/>
          <p:nvPr/>
        </p:nvSpPr>
        <p:spPr>
          <a:xfrm>
            <a:off x="1877957" y="306650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Slava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D7822-242E-EDBE-EF92-8E9DA51A4ACD}"/>
              </a:ext>
            </a:extLst>
          </p:cNvPr>
          <p:cNvSpPr txBox="1"/>
          <p:nvPr/>
        </p:nvSpPr>
        <p:spPr>
          <a:xfrm>
            <a:off x="3085093" y="3068384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Denis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1C4ED-E4B2-78D3-365F-A958220B6184}"/>
              </a:ext>
            </a:extLst>
          </p:cNvPr>
          <p:cNvSpPr txBox="1"/>
          <p:nvPr/>
        </p:nvSpPr>
        <p:spPr>
          <a:xfrm>
            <a:off x="4274104" y="305399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Mykola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62C428-CD93-0EFE-6E9F-A526772844D5}"/>
              </a:ext>
            </a:extLst>
          </p:cNvPr>
          <p:cNvSpPr txBox="1"/>
          <p:nvPr/>
        </p:nvSpPr>
        <p:spPr>
          <a:xfrm>
            <a:off x="5386958" y="304504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Andriy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37"/>
    </mc:Choice>
    <mc:Fallback xmlns="">
      <p:transition spd="slow" advTm="505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1" name="Picture 31" descr="T38-Talon-Edwards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1" y="1268016"/>
            <a:ext cx="1241822" cy="967978"/>
          </a:xfrm>
          <a:prstGeom prst="rect">
            <a:avLst/>
          </a:prstGeom>
          <a:noFill/>
        </p:spPr>
      </p:pic>
      <p:pic>
        <p:nvPicPr>
          <p:cNvPr id="5124" name="Picture 4" descr="DSC_2514edit for depthpaint3abcde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23042" y="279365"/>
            <a:ext cx="4539854" cy="3014663"/>
          </a:xfrm>
          <a:noFill/>
          <a:ln/>
        </p:spPr>
      </p:pic>
      <p:pic>
        <p:nvPicPr>
          <p:cNvPr id="5125" name="Picture 5" descr="Airfor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" y="1547813"/>
            <a:ext cx="6400800" cy="3412331"/>
          </a:xfrm>
          <a:prstGeom prst="rect">
            <a:avLst/>
          </a:prstGeom>
          <a:noFill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05979" y="663644"/>
            <a:ext cx="34763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  <a:cs typeface="+mn-cs"/>
              </a:rPr>
              <a:t>LEXYCOM’s Lineup </a:t>
            </a:r>
          </a:p>
          <a:p>
            <a:pPr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itchFamily="34" charset="0"/>
                <a:ea typeface="+mn-ea"/>
                <a:cs typeface="+mn-cs"/>
              </a:rPr>
              <a:t>of DoD Products</a:t>
            </a:r>
          </a:p>
        </p:txBody>
      </p:sp>
      <p:sp>
        <p:nvSpPr>
          <p:cNvPr id="5133" name="Text Box 69"/>
          <p:cNvSpPr txBox="1">
            <a:spLocks noChangeArrowheads="1"/>
          </p:cNvSpPr>
          <p:nvPr/>
        </p:nvSpPr>
        <p:spPr bwMode="auto">
          <a:xfrm>
            <a:off x="4572000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SECURITY                                  (FIPS-certified Encryption)</a:t>
            </a:r>
          </a:p>
        </p:txBody>
      </p:sp>
      <p:sp>
        <p:nvSpPr>
          <p:cNvPr id="5134" name="Text Box 69"/>
          <p:cNvSpPr txBox="1">
            <a:spLocks noChangeArrowheads="1"/>
          </p:cNvSpPr>
          <p:nvPr/>
        </p:nvSpPr>
        <p:spPr bwMode="auto">
          <a:xfrm>
            <a:off x="2428875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MULTIPLE DATA TYPES (Simultaneous)</a:t>
            </a:r>
          </a:p>
        </p:txBody>
      </p:sp>
      <p:sp>
        <p:nvSpPr>
          <p:cNvPr id="5136" name="Text Box 69"/>
          <p:cNvSpPr txBox="1">
            <a:spLocks noChangeArrowheads="1"/>
          </p:cNvSpPr>
          <p:nvPr/>
        </p:nvSpPr>
        <p:spPr bwMode="auto">
          <a:xfrm>
            <a:off x="205979" y="4601290"/>
            <a:ext cx="2000250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RECONFIGURABLE                  (Data rates 1.2kbps-8Mbps)</a:t>
            </a:r>
          </a:p>
        </p:txBody>
      </p:sp>
      <p:sp>
        <p:nvSpPr>
          <p:cNvPr id="5137" name="Text Box 69"/>
          <p:cNvSpPr txBox="1">
            <a:spLocks noChangeArrowheads="1"/>
          </p:cNvSpPr>
          <p:nvPr/>
        </p:nvSpPr>
        <p:spPr bwMode="auto">
          <a:xfrm>
            <a:off x="213122" y="2957513"/>
            <a:ext cx="2000250" cy="5078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TDMA, P2P/P2M, 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AdHoc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, Mesh, Cognitive TDMA (</a:t>
            </a:r>
            <a:r>
              <a:rPr lang="en-US" sz="900" b="1" kern="1200" dirty="0" err="1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QoS</a:t>
            </a: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-based waveform variation)</a:t>
            </a:r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4686300" y="3543300"/>
            <a:ext cx="1973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SMART ANTENNA INTERFACE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900" b="1" kern="1200" dirty="0">
                <a:solidFill>
                  <a:srgbClr val="000099"/>
                </a:solidFill>
                <a:latin typeface="Arial" charset="0"/>
                <a:ea typeface="+mn-ea"/>
                <a:cs typeface="+mn-cs"/>
              </a:rPr>
              <a:t>(Self-Structuring Beam Steering)</a:t>
            </a:r>
          </a:p>
        </p:txBody>
      </p:sp>
      <p:pic>
        <p:nvPicPr>
          <p:cNvPr id="15" name="Picture 17" descr="C:\Documents and Settings\apozhidaev\Local Settings\Temporary Internet Files\Content.IE5\A1YV3Z50\MC900439587[1].png">
            <a:extLst>
              <a:ext uri="{FF2B5EF4-FFF2-40B4-BE49-F238E27FC236}">
                <a16:creationId xmlns:a16="http://schemas.microsoft.com/office/drawing/2014/main" id="{DDD8C337-8A94-4F15-AC4A-20CF6E80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1270" y="84252"/>
            <a:ext cx="2653904" cy="211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70">
            <a:extLst>
              <a:ext uri="{FF2B5EF4-FFF2-40B4-BE49-F238E27FC236}">
                <a16:creationId xmlns:a16="http://schemas.microsoft.com/office/drawing/2014/main" id="{C09FFFC6-364B-4441-9642-815C19D5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893" y="562532"/>
            <a:ext cx="9504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0000FF"/>
                </a:solidFill>
                <a:ea typeface="+mn-ea"/>
                <a:cs typeface="+mn-cs"/>
              </a:rPr>
              <a:t>SDR</a:t>
            </a:r>
          </a:p>
          <a:p>
            <a:pPr algn="ctr" defTabSz="685800">
              <a:buClrTx/>
            </a:pPr>
            <a:r>
              <a:rPr lang="en-US" sz="1200" b="1" kern="1200" dirty="0">
                <a:solidFill>
                  <a:srgbClr val="0000FF"/>
                </a:solidFill>
                <a:ea typeface="+mn-ea"/>
                <a:cs typeface="+mn-cs"/>
              </a:rPr>
              <a:t>technology</a:t>
            </a:r>
          </a:p>
        </p:txBody>
      </p:sp>
      <p:sp>
        <p:nvSpPr>
          <p:cNvPr id="17" name="Text Box 72">
            <a:extLst>
              <a:ext uri="{FF2B5EF4-FFF2-40B4-BE49-F238E27FC236}">
                <a16:creationId xmlns:a16="http://schemas.microsoft.com/office/drawing/2014/main" id="{52E8DC12-B132-4528-B438-3B87F58AF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593" y="573173"/>
            <a:ext cx="8001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CC"/>
                </a:solidFill>
                <a:ea typeface="+mn-ea"/>
                <a:cs typeface="+mn-cs"/>
              </a:rPr>
              <a:t>Flexible</a:t>
            </a: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260A5F6C-A348-4FDB-BFE4-C70B513AC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014" y="573173"/>
            <a:ext cx="8572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FF00"/>
                </a:solidFill>
                <a:ea typeface="+mn-ea"/>
                <a:cs typeface="+mn-cs"/>
              </a:rPr>
              <a:t>Scalable</a:t>
            </a:r>
          </a:p>
        </p:txBody>
      </p:sp>
      <p:sp>
        <p:nvSpPr>
          <p:cNvPr id="19" name="Text Box 74">
            <a:extLst>
              <a:ext uri="{FF2B5EF4-FFF2-40B4-BE49-F238E27FC236}">
                <a16:creationId xmlns:a16="http://schemas.microsoft.com/office/drawing/2014/main" id="{9A2A9891-6772-45A4-9919-8D9B0FE08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899" y="1368746"/>
            <a:ext cx="10287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FFCCFF"/>
                </a:solidFill>
                <a:ea typeface="+mn-ea"/>
                <a:cs typeface="+mn-cs"/>
              </a:rPr>
              <a:t>Modular</a:t>
            </a:r>
          </a:p>
        </p:txBody>
      </p:sp>
      <p:sp>
        <p:nvSpPr>
          <p:cNvPr id="22" name="Text Box 75">
            <a:extLst>
              <a:ext uri="{FF2B5EF4-FFF2-40B4-BE49-F238E27FC236}">
                <a16:creationId xmlns:a16="http://schemas.microsoft.com/office/drawing/2014/main" id="{A1C2B536-5093-4FF8-AE34-C7FF9C8F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23" y="198551"/>
            <a:ext cx="800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CCFF66"/>
                </a:solidFill>
                <a:ea typeface="+mn-ea"/>
                <a:cs typeface="+mn-cs"/>
              </a:rPr>
              <a:t>Multi-Band</a:t>
            </a:r>
          </a:p>
        </p:txBody>
      </p:sp>
      <p:sp>
        <p:nvSpPr>
          <p:cNvPr id="23" name="Text Box 76">
            <a:extLst>
              <a:ext uri="{FF2B5EF4-FFF2-40B4-BE49-F238E27FC236}">
                <a16:creationId xmlns:a16="http://schemas.microsoft.com/office/drawing/2014/main" id="{CFEBEAB6-E0C6-4CE3-BEAD-C4DC0CEC4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351" y="1368746"/>
            <a:ext cx="96972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  <a:buClrTx/>
            </a:pPr>
            <a:r>
              <a:rPr lang="en-US" sz="1050" kern="1200" dirty="0">
                <a:solidFill>
                  <a:srgbClr val="33CCCC"/>
                </a:solidFill>
                <a:ea typeface="+mn-ea"/>
                <a:cs typeface="+mn-cs"/>
              </a:rPr>
              <a:t>Lightweight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048996-70AE-4A53-9993-D166B1059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8769"/>
            <a:ext cx="1839745" cy="4174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90A6E-9472-4F0A-918C-46832144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FB942DB-23AC-4147-9D85-6A87C4DE58E7}" type="slidenum">
              <a:rPr lang="en-US" altLang="en-US" kern="1200">
                <a:solidFill>
                  <a:srgbClr val="FFFFFF"/>
                </a:solidFill>
                <a:ea typeface="+mn-ea"/>
                <a:cs typeface="+mn-cs"/>
              </a:rPr>
              <a:pPr defTabSz="685800">
                <a:buClrTx/>
              </a:pPr>
              <a:t>6</a:t>
            </a:fld>
            <a:endParaRPr lang="en-US" alt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id="{C028FFBB-CF2A-48DD-9520-DEACE5F64A79}"/>
              </a:ext>
            </a:extLst>
          </p:cNvPr>
          <p:cNvSpPr txBox="1">
            <a:spLocks/>
          </p:cNvSpPr>
          <p:nvPr/>
        </p:nvSpPr>
        <p:spPr>
          <a:xfrm>
            <a:off x="6446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6</a:t>
            </a:fld>
            <a:endParaRPr lang="en-US" sz="1050" dirty="0">
              <a:solidFill>
                <a:srgbClr val="0033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FA5DC-DD60-4E0D-BE81-1036D76B49FE}"/>
              </a:ext>
            </a:extLst>
          </p:cNvPr>
          <p:cNvSpPr txBox="1"/>
          <p:nvPr/>
        </p:nvSpPr>
        <p:spPr>
          <a:xfrm>
            <a:off x="2812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80808"/>
                </a:solidFill>
                <a:ea typeface="+mn-ea"/>
                <a:cs typeface="+mn-cs"/>
              </a:rPr>
              <a:t>www.lexycominc.com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89756F2B-5905-4F2C-AD08-214A61DB033B}"/>
              </a:ext>
            </a:extLst>
          </p:cNvPr>
          <p:cNvSpPr/>
          <p:nvPr/>
        </p:nvSpPr>
        <p:spPr bwMode="auto">
          <a:xfrm rot="16200000">
            <a:off x="2277375" y="466230"/>
            <a:ext cx="2297430" cy="6745643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solidFill>
                  <a:schemeClr val="tx1"/>
                </a:solidFill>
                <a:latin typeface="Arial" charset="0"/>
              </a:rPr>
              <a:t>Options available on all SDR Families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ACCBE12-C272-440D-BE00-6368541BBF0B}"/>
              </a:ext>
            </a:extLst>
          </p:cNvPr>
          <p:cNvSpPr/>
          <p:nvPr/>
        </p:nvSpPr>
        <p:spPr bwMode="auto">
          <a:xfrm rot="16200000">
            <a:off x="4220745" y="2406820"/>
            <a:ext cx="1553874" cy="3533687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Board-level/Enclosure (3oz .. 5lbs)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2E4A54-C268-4A49-8F4A-3AC6999E79A2}"/>
              </a:ext>
            </a:extLst>
          </p:cNvPr>
          <p:cNvSpPr/>
          <p:nvPr/>
        </p:nvSpPr>
        <p:spPr bwMode="auto">
          <a:xfrm rot="16200000">
            <a:off x="2513247" y="-1621045"/>
            <a:ext cx="1825685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dirty="0">
                <a:solidFill>
                  <a:schemeClr val="tx1"/>
                </a:solidFill>
                <a:latin typeface="Arial" charset="0"/>
              </a:rPr>
              <a:t>SDR Family Specific Specs.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134BC8D-40ED-468E-9645-B93E00FB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092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</a:rPr>
              <a:t>Current Product Families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C8930-3571-4D18-B6B6-B08FB5933651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4" name="Rounded Rectangle 18"/>
          <p:cNvSpPr/>
          <p:nvPr/>
        </p:nvSpPr>
        <p:spPr bwMode="auto">
          <a:xfrm>
            <a:off x="1781700" y="858387"/>
            <a:ext cx="1973056" cy="1752012"/>
          </a:xfrm>
          <a:prstGeom prst="roundRect">
            <a:avLst>
              <a:gd name="adj" fmla="val 7565"/>
            </a:avLst>
          </a:prstGeom>
          <a:solidFill>
            <a:srgbClr val="FFCC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VHF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ounded Rectangle 18"/>
          <p:cNvSpPr/>
          <p:nvPr/>
        </p:nvSpPr>
        <p:spPr bwMode="auto">
          <a:xfrm>
            <a:off x="314992" y="858387"/>
            <a:ext cx="1466708" cy="1755648"/>
          </a:xfrm>
          <a:prstGeom prst="roundRect">
            <a:avLst>
              <a:gd name="adj" fmla="val 8293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UHF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56647" y="1102658"/>
            <a:ext cx="1836161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Terra Family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12485" y="1335164"/>
            <a:ext cx="1724484" cy="478453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156-176MHz, 410-480 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Up to 50W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1.2kbps..36kbps</a:t>
            </a:r>
          </a:p>
        </p:txBody>
      </p:sp>
      <p:sp>
        <p:nvSpPr>
          <p:cNvPr id="25" name="Rounded Rectangle 19">
            <a:extLst>
              <a:ext uri="{FF2B5EF4-FFF2-40B4-BE49-F238E27FC236}">
                <a16:creationId xmlns:a16="http://schemas.microsoft.com/office/drawing/2014/main" id="{A633D730-9843-4623-895A-ECB214BF0D08}"/>
              </a:ext>
            </a:extLst>
          </p:cNvPr>
          <p:cNvSpPr/>
          <p:nvPr/>
        </p:nvSpPr>
        <p:spPr bwMode="auto">
          <a:xfrm>
            <a:off x="590583" y="1845364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Telmair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 Family</a:t>
            </a:r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6D25DD60-41FE-415E-ABD1-3B7CA2833CBD}"/>
              </a:ext>
            </a:extLst>
          </p:cNvPr>
          <p:cNvSpPr/>
          <p:nvPr/>
        </p:nvSpPr>
        <p:spPr bwMode="auto">
          <a:xfrm>
            <a:off x="624873" y="2078696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270-400MHz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10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57kbps..1.2Mbps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86915B22-8AFC-46A4-95CA-14E85D5F0555}"/>
              </a:ext>
            </a:extLst>
          </p:cNvPr>
          <p:cNvSpPr/>
          <p:nvPr/>
        </p:nvSpPr>
        <p:spPr bwMode="auto">
          <a:xfrm>
            <a:off x="2278133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 err="1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Tiamis</a:t>
            </a: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 Family</a:t>
            </a: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B2F9152A-B9A8-42E5-95A0-7D7792259DF5}"/>
              </a:ext>
            </a:extLst>
          </p:cNvPr>
          <p:cNvSpPr/>
          <p:nvPr/>
        </p:nvSpPr>
        <p:spPr bwMode="auto">
          <a:xfrm>
            <a:off x="2312423" y="1335164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860-928MHz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3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115.2kbps..1.2Mbps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E55E695A-C49E-4A98-86C6-CFFB76606647}"/>
              </a:ext>
            </a:extLst>
          </p:cNvPr>
          <p:cNvSpPr/>
          <p:nvPr/>
        </p:nvSpPr>
        <p:spPr bwMode="auto">
          <a:xfrm>
            <a:off x="375475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99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L-band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ounded Rectangle 19">
            <a:extLst>
              <a:ext uri="{FF2B5EF4-FFF2-40B4-BE49-F238E27FC236}">
                <a16:creationId xmlns:a16="http://schemas.microsoft.com/office/drawing/2014/main" id="{57B8CC42-63FB-4B44-9E7A-A6CCCAA9332B}"/>
              </a:ext>
            </a:extLst>
          </p:cNvPr>
          <p:cNvSpPr/>
          <p:nvPr/>
        </p:nvSpPr>
        <p:spPr bwMode="auto">
          <a:xfrm>
            <a:off x="378904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ARDS Family</a:t>
            </a:r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070C1734-EC6C-4EAE-8363-0423F4E0B585}"/>
              </a:ext>
            </a:extLst>
          </p:cNvPr>
          <p:cNvSpPr/>
          <p:nvPr/>
        </p:nvSpPr>
        <p:spPr bwMode="auto">
          <a:xfrm>
            <a:off x="3823335" y="1324372"/>
            <a:ext cx="1371600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1.3GHz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230kbps..2Mbps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333D235E-4187-46DC-8C72-7BD4FAF02F5A}"/>
              </a:ext>
            </a:extLst>
          </p:cNvPr>
          <p:cNvSpPr/>
          <p:nvPr/>
        </p:nvSpPr>
        <p:spPr bwMode="auto">
          <a:xfrm>
            <a:off x="5263515" y="858387"/>
            <a:ext cx="1508760" cy="1755648"/>
          </a:xfrm>
          <a:prstGeom prst="roundRect">
            <a:avLst>
              <a:gd name="adj" fmla="val 7565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S-band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750" kern="1200" dirty="0">
              <a:solidFill>
                <a:srgbClr val="CCCC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ounded Rectangle 19">
            <a:extLst>
              <a:ext uri="{FF2B5EF4-FFF2-40B4-BE49-F238E27FC236}">
                <a16:creationId xmlns:a16="http://schemas.microsoft.com/office/drawing/2014/main" id="{4DE0382D-088A-4CCE-B558-809F205E6FAB}"/>
              </a:ext>
            </a:extLst>
          </p:cNvPr>
          <p:cNvSpPr/>
          <p:nvPr/>
        </p:nvSpPr>
        <p:spPr bwMode="auto">
          <a:xfrm>
            <a:off x="5297805" y="1102658"/>
            <a:ext cx="1440180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EVA Family</a:t>
            </a:r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2B1C1486-17C3-4E51-ACE5-B34553E4812C}"/>
              </a:ext>
            </a:extLst>
          </p:cNvPr>
          <p:cNvSpPr/>
          <p:nvPr/>
        </p:nvSpPr>
        <p:spPr bwMode="auto">
          <a:xfrm>
            <a:off x="5347164" y="1335164"/>
            <a:ext cx="1341462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2.3..2.4GHz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Up to 5</a:t>
            </a:r>
            <a:r>
              <a:rPr lang="en-US" sz="825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W</a:t>
            </a:r>
          </a:p>
          <a:p>
            <a:pPr marL="214313" indent="-214313" defTabSz="6858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19kbps..8Mbps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8011796-9A76-48E4-806B-EC699EFBBDEC}"/>
              </a:ext>
            </a:extLst>
          </p:cNvPr>
          <p:cNvSpPr/>
          <p:nvPr/>
        </p:nvSpPr>
        <p:spPr bwMode="auto">
          <a:xfrm rot="16200000">
            <a:off x="1454540" y="2410056"/>
            <a:ext cx="771248" cy="2744591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Interfaces</a:t>
            </a:r>
          </a:p>
        </p:txBody>
      </p:sp>
      <p:grpSp>
        <p:nvGrpSpPr>
          <p:cNvPr id="279768" name="Group 279767">
            <a:extLst>
              <a:ext uri="{FF2B5EF4-FFF2-40B4-BE49-F238E27FC236}">
                <a16:creationId xmlns:a16="http://schemas.microsoft.com/office/drawing/2014/main" id="{9E44E897-431A-4EE7-9AD2-387AE45BAD39}"/>
              </a:ext>
            </a:extLst>
          </p:cNvPr>
          <p:cNvGrpSpPr/>
          <p:nvPr/>
        </p:nvGrpSpPr>
        <p:grpSpPr>
          <a:xfrm>
            <a:off x="729042" y="3428679"/>
            <a:ext cx="2437865" cy="709651"/>
            <a:chOff x="935963" y="4571851"/>
            <a:chExt cx="3250487" cy="946201"/>
          </a:xfrm>
        </p:grpSpPr>
        <p:sp>
          <p:nvSpPr>
            <p:cNvPr id="43" name="Rounded Rectangle 17">
              <a:extLst>
                <a:ext uri="{FF2B5EF4-FFF2-40B4-BE49-F238E27FC236}">
                  <a16:creationId xmlns:a16="http://schemas.microsoft.com/office/drawing/2014/main" id="{1245A1B7-3D16-4E34-A5AD-C57BF69CFCD0}"/>
                </a:ext>
              </a:extLst>
            </p:cNvPr>
            <p:cNvSpPr/>
            <p:nvPr/>
          </p:nvSpPr>
          <p:spPr bwMode="auto">
            <a:xfrm>
              <a:off x="935963" y="5051603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Up to 4 UARTs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(sync or async)</a:t>
              </a:r>
            </a:p>
          </p:txBody>
        </p:sp>
        <p:sp>
          <p:nvSpPr>
            <p:cNvPr id="45" name="Rounded Rectangle 17">
              <a:extLst>
                <a:ext uri="{FF2B5EF4-FFF2-40B4-BE49-F238E27FC236}">
                  <a16:creationId xmlns:a16="http://schemas.microsoft.com/office/drawing/2014/main" id="{FB883D07-8DD0-438C-B4DC-CDE9283D43A7}"/>
                </a:ext>
              </a:extLst>
            </p:cNvPr>
            <p:cNvSpPr/>
            <p:nvPr/>
          </p:nvSpPr>
          <p:spPr bwMode="auto">
            <a:xfrm rot="16200000">
              <a:off x="3494612" y="4819350"/>
              <a:ext cx="939338" cy="44433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SDLC</a:t>
              </a:r>
            </a:p>
          </p:txBody>
        </p:sp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78BE926A-9807-4A7E-B51D-510015DB5A6C}"/>
                </a:ext>
              </a:extLst>
            </p:cNvPr>
            <p:cNvSpPr/>
            <p:nvPr/>
          </p:nvSpPr>
          <p:spPr bwMode="auto">
            <a:xfrm>
              <a:off x="939396" y="4571852"/>
              <a:ext cx="1332069" cy="466449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Ethernet: bridge, UDP, TCP/IP</a:t>
              </a:r>
            </a:p>
          </p:txBody>
        </p:sp>
        <p:sp>
          <p:nvSpPr>
            <p:cNvPr id="47" name="Rounded Rectangle 17">
              <a:extLst>
                <a:ext uri="{FF2B5EF4-FFF2-40B4-BE49-F238E27FC236}">
                  <a16:creationId xmlns:a16="http://schemas.microsoft.com/office/drawing/2014/main" id="{703A7A07-B793-4F61-8210-B48DF407583B}"/>
                </a:ext>
              </a:extLst>
            </p:cNvPr>
            <p:cNvSpPr/>
            <p:nvPr/>
          </p:nvSpPr>
          <p:spPr bwMode="auto">
            <a:xfrm>
              <a:off x="2281444" y="4573601"/>
              <a:ext cx="1449548" cy="466448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Programmable IOs</a:t>
              </a:r>
            </a:p>
          </p:txBody>
        </p:sp>
        <p:sp>
          <p:nvSpPr>
            <p:cNvPr id="48" name="Rounded Rectangle 17">
              <a:extLst>
                <a:ext uri="{FF2B5EF4-FFF2-40B4-BE49-F238E27FC236}">
                  <a16:creationId xmlns:a16="http://schemas.microsoft.com/office/drawing/2014/main" id="{30BA0AE1-ECC2-480B-B136-3B4722FF62EB}"/>
                </a:ext>
              </a:extLst>
            </p:cNvPr>
            <p:cNvSpPr/>
            <p:nvPr/>
          </p:nvSpPr>
          <p:spPr bwMode="auto">
            <a:xfrm>
              <a:off x="2281444" y="5051603"/>
              <a:ext cx="1474872" cy="459587"/>
            </a:xfrm>
            <a:prstGeom prst="roundRect">
              <a:avLst/>
            </a:prstGeom>
            <a:solidFill>
              <a:srgbClr val="99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External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highpower</a:t>
              </a:r>
              <a:r>
                <a:rPr lang="en-US" sz="82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PA </a:t>
              </a:r>
              <a:r>
                <a:rPr lang="en-US" sz="825" dirty="0" err="1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cntrl</a:t>
              </a:r>
              <a:endPara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</p:txBody>
        </p:sp>
      </p:grpSp>
      <p:grpSp>
        <p:nvGrpSpPr>
          <p:cNvPr id="279766" name="Group 279765">
            <a:extLst>
              <a:ext uri="{FF2B5EF4-FFF2-40B4-BE49-F238E27FC236}">
                <a16:creationId xmlns:a16="http://schemas.microsoft.com/office/drawing/2014/main" id="{F95D91CA-0420-4CCF-B64B-030BF935D55D}"/>
              </a:ext>
            </a:extLst>
          </p:cNvPr>
          <p:cNvGrpSpPr/>
          <p:nvPr/>
        </p:nvGrpSpPr>
        <p:grpSpPr>
          <a:xfrm>
            <a:off x="469396" y="2718933"/>
            <a:ext cx="4722332" cy="662078"/>
            <a:chOff x="625861" y="3625244"/>
            <a:chExt cx="6296442" cy="88277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EC54FCB-E7F4-4F40-A5E3-7BA11DEC3B53}"/>
                </a:ext>
              </a:extLst>
            </p:cNvPr>
            <p:cNvSpPr/>
            <p:nvPr/>
          </p:nvSpPr>
          <p:spPr bwMode="auto">
            <a:xfrm rot="16200000">
              <a:off x="3332697" y="918408"/>
              <a:ext cx="882770" cy="6296442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dirty="0">
                  <a:solidFill>
                    <a:schemeClr val="tx1"/>
                  </a:solidFill>
                  <a:latin typeface="Arial" charset="0"/>
                </a:rPr>
                <a:t>Network</a:t>
              </a:r>
            </a:p>
          </p:txBody>
        </p:sp>
        <p:grpSp>
          <p:nvGrpSpPr>
            <p:cNvPr id="279757" name="Group 279756">
              <a:extLst>
                <a:ext uri="{FF2B5EF4-FFF2-40B4-BE49-F238E27FC236}">
                  <a16:creationId xmlns:a16="http://schemas.microsoft.com/office/drawing/2014/main" id="{B253709F-57AE-4588-BE3A-DBA7286628C3}"/>
                </a:ext>
              </a:extLst>
            </p:cNvPr>
            <p:cNvGrpSpPr/>
            <p:nvPr/>
          </p:nvGrpSpPr>
          <p:grpSpPr>
            <a:xfrm>
              <a:off x="915291" y="3650683"/>
              <a:ext cx="986116" cy="819659"/>
              <a:chOff x="1124842" y="3627823"/>
              <a:chExt cx="986116" cy="819659"/>
            </a:xfrm>
          </p:grpSpPr>
          <p:sp>
            <p:nvSpPr>
              <p:cNvPr id="56" name="Oval 26">
                <a:extLst>
                  <a:ext uri="{FF2B5EF4-FFF2-40B4-BE49-F238E27FC236}">
                    <a16:creationId xmlns:a16="http://schemas.microsoft.com/office/drawing/2014/main" id="{86033FF4-3926-4BED-B6C2-FB0FB82BA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842" y="3627823"/>
                <a:ext cx="986116" cy="819659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57" name="Oval 27">
                <a:extLst>
                  <a:ext uri="{FF2B5EF4-FFF2-40B4-BE49-F238E27FC236}">
                    <a16:creationId xmlns:a16="http://schemas.microsoft.com/office/drawing/2014/main" id="{D0935A76-2AA5-4449-879B-63785F17C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409" y="3691521"/>
                <a:ext cx="722982" cy="38244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  <a:buFontTx/>
                  <a:buChar char="•"/>
                </a:pPr>
                <a:endParaRPr lang="en-US" sz="1050" i="1">
                  <a:cs typeface="Arial" pitchFamily="34" charset="0"/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327959E6-653A-45F9-B06C-12D91356DF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70" y="4084506"/>
                <a:ext cx="58605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"/>
                  </a:spcBef>
                </a:pPr>
                <a:r>
                  <a:rPr lang="en-US" sz="1050" i="1" dirty="0">
                    <a:solidFill>
                      <a:srgbClr val="0000CC"/>
                    </a:solidFill>
                    <a:cs typeface="Arial" pitchFamily="34" charset="0"/>
                  </a:rPr>
                  <a:t>P2P</a:t>
                </a:r>
                <a:endParaRPr lang="en-US" sz="105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58" name="Line 68">
                <a:extLst>
                  <a:ext uri="{FF2B5EF4-FFF2-40B4-BE49-F238E27FC236}">
                    <a16:creationId xmlns:a16="http://schemas.microsoft.com/office/drawing/2014/main" id="{CAF6CD30-4FF2-4A32-9761-2FE7450F0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8001" y="3810526"/>
                <a:ext cx="379635" cy="20621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 type="none" w="med" len="med"/>
                <a:tailEnd type="none" w="med" len="med"/>
              </a:ln>
            </p:spPr>
            <p:txBody>
              <a:bodyPr lIns="73819" tIns="36909" rIns="73819" bIns="36909" anchor="ctr"/>
              <a:lstStyle/>
              <a:p>
                <a:endParaRPr lang="en-US" sz="1050"/>
              </a:p>
            </p:txBody>
          </p:sp>
          <p:pic>
            <p:nvPicPr>
              <p:cNvPr id="59" name="Picture 18" descr="PERD8">
                <a:extLst>
                  <a:ext uri="{FF2B5EF4-FFF2-40B4-BE49-F238E27FC236}">
                    <a16:creationId xmlns:a16="http://schemas.microsoft.com/office/drawing/2014/main" id="{F88F4B1A-D646-4310-9FAE-D9F23B33E7D7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704212" y="3718111"/>
                <a:ext cx="182880" cy="167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16" descr="PERBC">
                <a:extLst>
                  <a:ext uri="{FF2B5EF4-FFF2-40B4-BE49-F238E27FC236}">
                    <a16:creationId xmlns:a16="http://schemas.microsoft.com/office/drawing/2014/main" id="{F76C71C9-F77A-48F2-8C0A-33F57B572F4C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4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1186706" y="3942503"/>
                <a:ext cx="311150" cy="284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9759" name="Group 279758">
              <a:extLst>
                <a:ext uri="{FF2B5EF4-FFF2-40B4-BE49-F238E27FC236}">
                  <a16:creationId xmlns:a16="http://schemas.microsoft.com/office/drawing/2014/main" id="{F2240048-0BA9-4189-8BA4-CE33A3EC8F28}"/>
                </a:ext>
              </a:extLst>
            </p:cNvPr>
            <p:cNvGrpSpPr/>
            <p:nvPr/>
          </p:nvGrpSpPr>
          <p:grpSpPr>
            <a:xfrm>
              <a:off x="1912594" y="3640115"/>
              <a:ext cx="1161324" cy="840795"/>
              <a:chOff x="2160249" y="3617255"/>
              <a:chExt cx="1161324" cy="840795"/>
            </a:xfrm>
          </p:grpSpPr>
          <p:grpSp>
            <p:nvGrpSpPr>
              <p:cNvPr id="64" name="Group 35">
                <a:extLst>
                  <a:ext uri="{FF2B5EF4-FFF2-40B4-BE49-F238E27FC236}">
                    <a16:creationId xmlns:a16="http://schemas.microsoft.com/office/drawing/2014/main" id="{51DD2F6F-0973-4E62-97A2-33ABA7FAD1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0249" y="3617255"/>
                <a:ext cx="1161324" cy="840795"/>
                <a:chOff x="80963" y="2189163"/>
                <a:chExt cx="3063875" cy="1377950"/>
              </a:xfrm>
            </p:grpSpPr>
            <p:sp>
              <p:nvSpPr>
                <p:cNvPr id="66" name="Oval 26">
                  <a:extLst>
                    <a:ext uri="{FF2B5EF4-FFF2-40B4-BE49-F238E27FC236}">
                      <a16:creationId xmlns:a16="http://schemas.microsoft.com/office/drawing/2014/main" id="{08AD63BD-EEAE-4DCC-A8E1-016CCEDB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963" y="2189163"/>
                  <a:ext cx="3063875" cy="137795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</a:pPr>
                  <a:endParaRPr lang="en-US" sz="1050" i="1">
                    <a:cs typeface="Arial" pitchFamily="34" charset="0"/>
                  </a:endParaRPr>
                </a:p>
              </p:txBody>
            </p:sp>
            <p:sp>
              <p:nvSpPr>
                <p:cNvPr id="67" name="Oval 27">
                  <a:extLst>
                    <a:ext uri="{FF2B5EF4-FFF2-40B4-BE49-F238E27FC236}">
                      <a16:creationId xmlns:a16="http://schemas.microsoft.com/office/drawing/2014/main" id="{9DC9003D-6B6E-4E5A-BC9E-F51CFEDF9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950" y="2281238"/>
                  <a:ext cx="2246313" cy="64293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"/>
                    </a:spcBef>
                    <a:buFontTx/>
                    <a:buChar char="•"/>
                  </a:pPr>
                  <a:endParaRPr lang="en-US" sz="1050" i="1">
                    <a:cs typeface="Arial" pitchFamily="34" charset="0"/>
                  </a:endParaRPr>
                </a:p>
              </p:txBody>
            </p:sp>
          </p:grpSp>
          <p:grpSp>
            <p:nvGrpSpPr>
              <p:cNvPr id="279758" name="Group 279757">
                <a:extLst>
                  <a:ext uri="{FF2B5EF4-FFF2-40B4-BE49-F238E27FC236}">
                    <a16:creationId xmlns:a16="http://schemas.microsoft.com/office/drawing/2014/main" id="{2B093BE1-83EE-4683-9AFD-CD5C2419D148}"/>
                  </a:ext>
                </a:extLst>
              </p:cNvPr>
              <p:cNvGrpSpPr/>
              <p:nvPr/>
            </p:nvGrpSpPr>
            <p:grpSpPr>
              <a:xfrm>
                <a:off x="2327511" y="3660563"/>
                <a:ext cx="881967" cy="762497"/>
                <a:chOff x="2327511" y="3660563"/>
                <a:chExt cx="881967" cy="762497"/>
              </a:xfrm>
            </p:grpSpPr>
            <p:sp>
              <p:nvSpPr>
                <p:cNvPr id="65" name="TextBox 27">
                  <a:extLst>
                    <a:ext uri="{FF2B5EF4-FFF2-40B4-BE49-F238E27FC236}">
                      <a16:creationId xmlns:a16="http://schemas.microsoft.com/office/drawing/2014/main" id="{1C560CCF-5E9F-4F55-B93F-F567F22F74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32920" y="4084506"/>
                  <a:ext cx="61598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P2M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3BA27C6E-D6F8-46D2-BCF6-6600B67BBF61}"/>
                    </a:ext>
                  </a:extLst>
                </p:cNvPr>
                <p:cNvGrpSpPr/>
                <p:nvPr/>
              </p:nvGrpSpPr>
              <p:grpSpPr>
                <a:xfrm>
                  <a:off x="2327511" y="3660563"/>
                  <a:ext cx="881967" cy="532977"/>
                  <a:chOff x="1878090" y="3975707"/>
                  <a:chExt cx="881967" cy="532977"/>
                </a:xfrm>
              </p:grpSpPr>
              <p:sp>
                <p:nvSpPr>
                  <p:cNvPr id="68" name="Line 68">
                    <a:extLst>
                      <a:ext uri="{FF2B5EF4-FFF2-40B4-BE49-F238E27FC236}">
                        <a16:creationId xmlns:a16="http://schemas.microsoft.com/office/drawing/2014/main" id="{836D69CD-093C-4D46-91D4-29E3696E49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75597" y="4281764"/>
                    <a:ext cx="233733" cy="62990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73" name="Line 68">
                    <a:extLst>
                      <a:ext uri="{FF2B5EF4-FFF2-40B4-BE49-F238E27FC236}">
                        <a16:creationId xmlns:a16="http://schemas.microsoft.com/office/drawing/2014/main" id="{E0B7798F-B8C1-41CF-A781-5ACD720A7C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312470" y="4109209"/>
                    <a:ext cx="52050" cy="2074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74" name="Line 68">
                    <a:extLst>
                      <a:ext uri="{FF2B5EF4-FFF2-40B4-BE49-F238E27FC236}">
                        <a16:creationId xmlns:a16="http://schemas.microsoft.com/office/drawing/2014/main" id="{364F049B-871D-4F7B-92B2-BFAB87CA0C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9931" y="4143346"/>
                    <a:ext cx="180903" cy="148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70" name="Picture 16" descr="PERBC">
                    <a:extLst>
                      <a:ext uri="{FF2B5EF4-FFF2-40B4-BE49-F238E27FC236}">
                        <a16:creationId xmlns:a16="http://schemas.microsoft.com/office/drawing/2014/main" id="{0211E49D-78A8-413C-BF80-27927D618D0E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2124096" y="422452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69" name="Picture 18" descr="PERD8">
                    <a:extLst>
                      <a:ext uri="{FF2B5EF4-FFF2-40B4-BE49-F238E27FC236}">
                        <a16:creationId xmlns:a16="http://schemas.microsoft.com/office/drawing/2014/main" id="{CB3E91E9-0D9F-4019-9CC3-2D2A1554879F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1878090" y="404589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" name="Picture 18" descr="PERD8">
                    <a:extLst>
                      <a:ext uri="{FF2B5EF4-FFF2-40B4-BE49-F238E27FC236}">
                        <a16:creationId xmlns:a16="http://schemas.microsoft.com/office/drawing/2014/main" id="{E9B7F32B-0887-4668-9F4B-E8943FCAB876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304093" y="397570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2" name="Picture 18" descr="PERD8">
                    <a:extLst>
                      <a:ext uri="{FF2B5EF4-FFF2-40B4-BE49-F238E27FC236}">
                        <a16:creationId xmlns:a16="http://schemas.microsoft.com/office/drawing/2014/main" id="{7631C94D-94AA-4C8C-B5C1-E2EBBEC917E5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2577177" y="419788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  <p:grpSp>
          <p:nvGrpSpPr>
            <p:cNvPr id="279761" name="Group 279760">
              <a:extLst>
                <a:ext uri="{FF2B5EF4-FFF2-40B4-BE49-F238E27FC236}">
                  <a16:creationId xmlns:a16="http://schemas.microsoft.com/office/drawing/2014/main" id="{3AC4DFD7-EA3F-4BC1-9D0E-6181AD33E9C0}"/>
                </a:ext>
              </a:extLst>
            </p:cNvPr>
            <p:cNvGrpSpPr/>
            <p:nvPr/>
          </p:nvGrpSpPr>
          <p:grpSpPr>
            <a:xfrm>
              <a:off x="3088230" y="3640115"/>
              <a:ext cx="1708409" cy="840795"/>
              <a:chOff x="3373981" y="3617255"/>
              <a:chExt cx="1708409" cy="840795"/>
            </a:xfrm>
          </p:grpSpPr>
          <p:grpSp>
            <p:nvGrpSpPr>
              <p:cNvPr id="279760" name="Group 279759">
                <a:extLst>
                  <a:ext uri="{FF2B5EF4-FFF2-40B4-BE49-F238E27FC236}">
                    <a16:creationId xmlns:a16="http://schemas.microsoft.com/office/drawing/2014/main" id="{5A81DD72-FCCD-4351-BEE9-B1D3DD9A20A7}"/>
                  </a:ext>
                </a:extLst>
              </p:cNvPr>
              <p:cNvGrpSpPr/>
              <p:nvPr/>
            </p:nvGrpSpPr>
            <p:grpSpPr>
              <a:xfrm>
                <a:off x="3373981" y="3617255"/>
                <a:ext cx="1708409" cy="840795"/>
                <a:chOff x="3373981" y="3617255"/>
                <a:chExt cx="1708409" cy="840795"/>
              </a:xfrm>
            </p:grpSpPr>
            <p:grpSp>
              <p:nvGrpSpPr>
                <p:cNvPr id="88" name="Group 35">
                  <a:extLst>
                    <a:ext uri="{FF2B5EF4-FFF2-40B4-BE49-F238E27FC236}">
                      <a16:creationId xmlns:a16="http://schemas.microsoft.com/office/drawing/2014/main" id="{FA6EC5A9-824A-452C-BCAF-D72B2B4A5B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3981" y="3617255"/>
                  <a:ext cx="1708409" cy="840795"/>
                  <a:chOff x="80963" y="2189163"/>
                  <a:chExt cx="3063875" cy="1377950"/>
                </a:xfrm>
              </p:grpSpPr>
              <p:sp>
                <p:nvSpPr>
                  <p:cNvPr id="90" name="Oval 26">
                    <a:extLst>
                      <a:ext uri="{FF2B5EF4-FFF2-40B4-BE49-F238E27FC236}">
                        <a16:creationId xmlns:a16="http://schemas.microsoft.com/office/drawing/2014/main" id="{2EC7EB04-09C4-4AEC-A8F8-D21112C70E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91" name="Oval 27">
                    <a:extLst>
                      <a:ext uri="{FF2B5EF4-FFF2-40B4-BE49-F238E27FC236}">
                        <a16:creationId xmlns:a16="http://schemas.microsoft.com/office/drawing/2014/main" id="{AB8D9F4F-0221-40F2-AD3F-98EBBFAC22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89" name="TextBox 27">
                  <a:extLst>
                    <a:ext uri="{FF2B5EF4-FFF2-40B4-BE49-F238E27FC236}">
                      <a16:creationId xmlns:a16="http://schemas.microsoft.com/office/drawing/2014/main" id="{ABE8128B-0D67-418F-B7CC-F83263B37D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11385" y="4084506"/>
                  <a:ext cx="68651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Mesh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B75A9A9-55B1-4F12-8455-A9F05DFB13ED}"/>
                  </a:ext>
                </a:extLst>
              </p:cNvPr>
              <p:cNvGrpSpPr/>
              <p:nvPr/>
            </p:nvGrpSpPr>
            <p:grpSpPr>
              <a:xfrm>
                <a:off x="3570453" y="3661505"/>
                <a:ext cx="1316448" cy="672373"/>
                <a:chOff x="3047366" y="3964584"/>
                <a:chExt cx="1316448" cy="672373"/>
              </a:xfrm>
            </p:grpSpPr>
            <p:sp>
              <p:nvSpPr>
                <p:cNvPr id="81" name="Line 68">
                  <a:extLst>
                    <a:ext uri="{FF2B5EF4-FFF2-40B4-BE49-F238E27FC236}">
                      <a16:creationId xmlns:a16="http://schemas.microsoft.com/office/drawing/2014/main" id="{725BD64C-BCD9-44AE-9FD1-812D7A9897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44872" y="4279637"/>
                  <a:ext cx="250464" cy="53994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82" name="Line 68">
                  <a:extLst>
                    <a:ext uri="{FF2B5EF4-FFF2-40B4-BE49-F238E27FC236}">
                      <a16:creationId xmlns:a16="http://schemas.microsoft.com/office/drawing/2014/main" id="{A26F680D-0F09-416A-B6F3-AA30B5F3BA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81746" y="4080583"/>
                  <a:ext cx="80934" cy="224935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83" name="Line 68">
                  <a:extLst>
                    <a:ext uri="{FF2B5EF4-FFF2-40B4-BE49-F238E27FC236}">
                      <a16:creationId xmlns:a16="http://schemas.microsoft.com/office/drawing/2014/main" id="{D9C43E27-555A-4E98-B567-C8D1FF17E7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173080" y="4132223"/>
                  <a:ext cx="197030" cy="148606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85" name="Picture 18" descr="PERD8">
                  <a:extLst>
                    <a:ext uri="{FF2B5EF4-FFF2-40B4-BE49-F238E27FC236}">
                      <a16:creationId xmlns:a16="http://schemas.microsoft.com/office/drawing/2014/main" id="{36086247-3ECB-40A2-AF50-240419D0422A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047366" y="4034772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6" name="Picture 18" descr="PERD8">
                  <a:extLst>
                    <a:ext uri="{FF2B5EF4-FFF2-40B4-BE49-F238E27FC236}">
                      <a16:creationId xmlns:a16="http://schemas.microsoft.com/office/drawing/2014/main" id="{7168B9EB-5549-4977-A5B6-B9F7BA7E9E5A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473369" y="396458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3" name="Line 68">
                  <a:extLst>
                    <a:ext uri="{FF2B5EF4-FFF2-40B4-BE49-F238E27FC236}">
                      <a16:creationId xmlns:a16="http://schemas.microsoft.com/office/drawing/2014/main" id="{9DC707F7-107E-4BF0-9C2A-69A98E52D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88417" y="4104017"/>
                  <a:ext cx="254957" cy="14512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87" name="Picture 18" descr="PERD8">
                  <a:extLst>
                    <a:ext uri="{FF2B5EF4-FFF2-40B4-BE49-F238E27FC236}">
                      <a16:creationId xmlns:a16="http://schemas.microsoft.com/office/drawing/2014/main" id="{B2953EDF-B68B-4ABB-A778-BDAA97D37F55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746453" y="4186764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7" name="Line 68">
                  <a:extLst>
                    <a:ext uri="{FF2B5EF4-FFF2-40B4-BE49-F238E27FC236}">
                      <a16:creationId xmlns:a16="http://schemas.microsoft.com/office/drawing/2014/main" id="{BB2F7758-71FA-4D1E-9FFC-537B0F4056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5423" y="4093770"/>
                  <a:ext cx="76950" cy="256582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92" name="Picture 18" descr="PERD8">
                  <a:extLst>
                    <a:ext uri="{FF2B5EF4-FFF2-40B4-BE49-F238E27FC236}">
                      <a16:creationId xmlns:a16="http://schemas.microsoft.com/office/drawing/2014/main" id="{5F561A20-2D0F-4B5C-BAAD-485F39FA1A26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089494" y="400624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8" name="Line 68">
                  <a:extLst>
                    <a:ext uri="{FF2B5EF4-FFF2-40B4-BE49-F238E27FC236}">
                      <a16:creationId xmlns:a16="http://schemas.microsoft.com/office/drawing/2014/main" id="{93BACF5C-07E0-4562-8CF6-A1803800B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1706" y="4393444"/>
                  <a:ext cx="241989" cy="8927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99" name="Line 68">
                  <a:extLst>
                    <a:ext uri="{FF2B5EF4-FFF2-40B4-BE49-F238E27FC236}">
                      <a16:creationId xmlns:a16="http://schemas.microsoft.com/office/drawing/2014/main" id="{A3C46A4B-123E-4252-AE8F-9030638F5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23695" y="4383091"/>
                  <a:ext cx="48678" cy="169939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sp>
              <p:nvSpPr>
                <p:cNvPr id="100" name="Line 68">
                  <a:extLst>
                    <a:ext uri="{FF2B5EF4-FFF2-40B4-BE49-F238E27FC236}">
                      <a16:creationId xmlns:a16="http://schemas.microsoft.com/office/drawing/2014/main" id="{CD6B176A-7043-4F2D-8D2F-54C96CF9CC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796" y="4383091"/>
                  <a:ext cx="414481" cy="128073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pic>
              <p:nvPicPr>
                <p:cNvPr id="84" name="Picture 16" descr="PERBC">
                  <a:extLst>
                    <a:ext uri="{FF2B5EF4-FFF2-40B4-BE49-F238E27FC236}">
                      <a16:creationId xmlns:a16="http://schemas.microsoft.com/office/drawing/2014/main" id="{EC208908-61F3-4CE0-8F9C-802A13503AE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3293372" y="4213398"/>
                  <a:ext cx="311150" cy="284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4" name="Picture 18" descr="PERD8">
                  <a:extLst>
                    <a:ext uri="{FF2B5EF4-FFF2-40B4-BE49-F238E27FC236}">
                      <a16:creationId xmlns:a16="http://schemas.microsoft.com/office/drawing/2014/main" id="{CB37D450-96FB-468A-B328-373C334AF627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863061" y="4426353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5" name="Picture 18" descr="PERD8">
                  <a:extLst>
                    <a:ext uri="{FF2B5EF4-FFF2-40B4-BE49-F238E27FC236}">
                      <a16:creationId xmlns:a16="http://schemas.microsoft.com/office/drawing/2014/main" id="{F8757EE6-CF1A-40B9-B53B-2BC1CBBE32BC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80934" y="4268938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6" name="Picture 18" descr="PERD8">
                  <a:extLst>
                    <a:ext uri="{FF2B5EF4-FFF2-40B4-BE49-F238E27FC236}">
                      <a16:creationId xmlns:a16="http://schemas.microsoft.com/office/drawing/2014/main" id="{F5B3D1A6-33C5-4964-875F-E0D03FEDD95B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126234" y="4469317"/>
                  <a:ext cx="182880" cy="167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279765" name="Group 279764">
              <a:extLst>
                <a:ext uri="{FF2B5EF4-FFF2-40B4-BE49-F238E27FC236}">
                  <a16:creationId xmlns:a16="http://schemas.microsoft.com/office/drawing/2014/main" id="{5EF6FD36-27B6-4C22-BAB2-144C6FE0BC68}"/>
                </a:ext>
              </a:extLst>
            </p:cNvPr>
            <p:cNvGrpSpPr/>
            <p:nvPr/>
          </p:nvGrpSpPr>
          <p:grpSpPr>
            <a:xfrm>
              <a:off x="4818488" y="3640115"/>
              <a:ext cx="2074329" cy="840795"/>
              <a:chOff x="5139163" y="3617255"/>
              <a:chExt cx="2074329" cy="840795"/>
            </a:xfrm>
          </p:grpSpPr>
          <p:grpSp>
            <p:nvGrpSpPr>
              <p:cNvPr id="279762" name="Group 279761">
                <a:extLst>
                  <a:ext uri="{FF2B5EF4-FFF2-40B4-BE49-F238E27FC236}">
                    <a16:creationId xmlns:a16="http://schemas.microsoft.com/office/drawing/2014/main" id="{9748D1FB-3774-4AAD-BC85-C91ABCA8FDF6}"/>
                  </a:ext>
                </a:extLst>
              </p:cNvPr>
              <p:cNvGrpSpPr/>
              <p:nvPr/>
            </p:nvGrpSpPr>
            <p:grpSpPr>
              <a:xfrm>
                <a:off x="5139163" y="3617255"/>
                <a:ext cx="2074329" cy="840795"/>
                <a:chOff x="5139163" y="3617255"/>
                <a:chExt cx="2074329" cy="840795"/>
              </a:xfrm>
            </p:grpSpPr>
            <p:grpSp>
              <p:nvGrpSpPr>
                <p:cNvPr id="101" name="Group 35">
                  <a:extLst>
                    <a:ext uri="{FF2B5EF4-FFF2-40B4-BE49-F238E27FC236}">
                      <a16:creationId xmlns:a16="http://schemas.microsoft.com/office/drawing/2014/main" id="{18F46A84-CA38-4A71-AB0F-A41EC858C3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39163" y="3617255"/>
                  <a:ext cx="2074329" cy="840795"/>
                  <a:chOff x="80963" y="2189163"/>
                  <a:chExt cx="3063875" cy="1377950"/>
                </a:xfrm>
              </p:grpSpPr>
              <p:sp>
                <p:nvSpPr>
                  <p:cNvPr id="102" name="Oval 26">
                    <a:extLst>
                      <a:ext uri="{FF2B5EF4-FFF2-40B4-BE49-F238E27FC236}">
                        <a16:creationId xmlns:a16="http://schemas.microsoft.com/office/drawing/2014/main" id="{247BB3B8-F428-4DAD-94A9-D981600B0F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963" y="2189163"/>
                    <a:ext cx="3063875" cy="13779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7676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  <p:sp>
                <p:nvSpPr>
                  <p:cNvPr id="103" name="Oval 27">
                    <a:extLst>
                      <a:ext uri="{FF2B5EF4-FFF2-40B4-BE49-F238E27FC236}">
                        <a16:creationId xmlns:a16="http://schemas.microsoft.com/office/drawing/2014/main" id="{EA309A0E-1FDC-4556-800C-F7F2261809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950" y="2281238"/>
                    <a:ext cx="2246313" cy="64293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767676">
                          <a:alpha val="0"/>
                        </a:srgb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spcBef>
                        <a:spcPct val="5000"/>
                      </a:spcBef>
                      <a:buFontTx/>
                      <a:buChar char="•"/>
                    </a:pPr>
                    <a:endParaRPr lang="en-US" sz="1050" i="1"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04" name="TextBox 27">
                  <a:extLst>
                    <a:ext uri="{FF2B5EF4-FFF2-40B4-BE49-F238E27FC236}">
                      <a16:creationId xmlns:a16="http://schemas.microsoft.com/office/drawing/2014/main" id="{4064DCB1-9592-40DF-822B-D2D603FA07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2054" y="4084506"/>
                  <a:ext cx="874599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5000"/>
                    </a:spcBef>
                  </a:pPr>
                  <a:r>
                    <a:rPr lang="en-US" sz="1050" i="1" dirty="0">
                      <a:solidFill>
                        <a:srgbClr val="0000CC"/>
                      </a:solidFill>
                      <a:cs typeface="Arial" pitchFamily="34" charset="0"/>
                    </a:rPr>
                    <a:t>MANET</a:t>
                  </a:r>
                  <a:endParaRPr lang="en-US" sz="1050" dirty="0">
                    <a:solidFill>
                      <a:srgbClr val="0000CC"/>
                    </a:solidFill>
                  </a:endParaRPr>
                </a:p>
              </p:txBody>
            </p:sp>
          </p:grpSp>
          <p:grpSp>
            <p:nvGrpSpPr>
              <p:cNvPr id="279764" name="Group 279763">
                <a:extLst>
                  <a:ext uri="{FF2B5EF4-FFF2-40B4-BE49-F238E27FC236}">
                    <a16:creationId xmlns:a16="http://schemas.microsoft.com/office/drawing/2014/main" id="{156BF502-19F5-47C5-96C8-ECA4A50DA396}"/>
                  </a:ext>
                </a:extLst>
              </p:cNvPr>
              <p:cNvGrpSpPr/>
              <p:nvPr/>
            </p:nvGrpSpPr>
            <p:grpSpPr>
              <a:xfrm>
                <a:off x="5321035" y="3625165"/>
                <a:ext cx="1787054" cy="755933"/>
                <a:chOff x="5321035" y="3625165"/>
                <a:chExt cx="1787054" cy="755933"/>
              </a:xfrm>
            </p:grpSpPr>
            <p:sp>
              <p:nvSpPr>
                <p:cNvPr id="124" name="Line 68">
                  <a:extLst>
                    <a:ext uri="{FF2B5EF4-FFF2-40B4-BE49-F238E27FC236}">
                      <a16:creationId xmlns:a16="http://schemas.microsoft.com/office/drawing/2014/main" id="{612A4286-AC49-4F1D-9B3A-71778683D3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474" y="4049027"/>
                  <a:ext cx="149791" cy="97151"/>
                </a:xfrm>
                <a:prstGeom prst="line">
                  <a:avLst/>
                </a:prstGeom>
                <a:noFill/>
                <a:ln w="25400">
                  <a:solidFill>
                    <a:srgbClr val="00FF00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 lIns="73819" tIns="36909" rIns="73819" bIns="36909" anchor="ctr"/>
                <a:lstStyle/>
                <a:p>
                  <a:endParaRPr lang="en-US" sz="1050"/>
                </a:p>
              </p:txBody>
            </p:sp>
            <p:grpSp>
              <p:nvGrpSpPr>
                <p:cNvPr id="279763" name="Group 279762">
                  <a:extLst>
                    <a:ext uri="{FF2B5EF4-FFF2-40B4-BE49-F238E27FC236}">
                      <a16:creationId xmlns:a16="http://schemas.microsoft.com/office/drawing/2014/main" id="{BE0BB074-5F2A-42A4-BB8A-A4CE152E4DAE}"/>
                    </a:ext>
                  </a:extLst>
                </p:cNvPr>
                <p:cNvGrpSpPr/>
                <p:nvPr/>
              </p:nvGrpSpPr>
              <p:grpSpPr>
                <a:xfrm>
                  <a:off x="5321035" y="3625165"/>
                  <a:ext cx="1787054" cy="755933"/>
                  <a:chOff x="5321035" y="3625165"/>
                  <a:chExt cx="1787054" cy="755933"/>
                </a:xfrm>
              </p:grpSpPr>
              <p:sp>
                <p:nvSpPr>
                  <p:cNvPr id="105" name="Line 68">
                    <a:extLst>
                      <a:ext uri="{FF2B5EF4-FFF2-40B4-BE49-F238E27FC236}">
                        <a16:creationId xmlns:a16="http://schemas.microsoft.com/office/drawing/2014/main" id="{E4BA6197-BF35-4BC2-BBD1-BDE37B4557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836316" y="3940218"/>
                    <a:ext cx="250464" cy="53994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06" name="Line 68">
                    <a:extLst>
                      <a:ext uri="{FF2B5EF4-FFF2-40B4-BE49-F238E27FC236}">
                        <a16:creationId xmlns:a16="http://schemas.microsoft.com/office/drawing/2014/main" id="{2945F454-260E-4EA1-A58C-0E62BB774E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64308" y="3741164"/>
                    <a:ext cx="80934" cy="22493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07" name="Line 68">
                    <a:extLst>
                      <a:ext uri="{FF2B5EF4-FFF2-40B4-BE49-F238E27FC236}">
                        <a16:creationId xmlns:a16="http://schemas.microsoft.com/office/drawing/2014/main" id="{997983EF-CABB-4A93-85A9-09F08A9E34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432709" y="3940218"/>
                    <a:ext cx="219963" cy="119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108" name="Picture 18" descr="PERD8">
                    <a:extLst>
                      <a:ext uri="{FF2B5EF4-FFF2-40B4-BE49-F238E27FC236}">
                        <a16:creationId xmlns:a16="http://schemas.microsoft.com/office/drawing/2014/main" id="{05C47D3B-6D76-43D3-9298-85489E3EA703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321035" y="385674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9" name="Picture 18" descr="PERD8">
                    <a:extLst>
                      <a:ext uri="{FF2B5EF4-FFF2-40B4-BE49-F238E27FC236}">
                        <a16:creationId xmlns:a16="http://schemas.microsoft.com/office/drawing/2014/main" id="{43C6B816-666E-4A82-BF5F-8BA4C37C72B1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5764813" y="362516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0" name="Line 68">
                    <a:extLst>
                      <a:ext uri="{FF2B5EF4-FFF2-40B4-BE49-F238E27FC236}">
                        <a16:creationId xmlns:a16="http://schemas.microsoft.com/office/drawing/2014/main" id="{04BA73A8-3401-4784-ABD5-9CC06472F8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179861" y="3764598"/>
                    <a:ext cx="254957" cy="145129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111" name="Picture 18" descr="PERD8">
                    <a:extLst>
                      <a:ext uri="{FF2B5EF4-FFF2-40B4-BE49-F238E27FC236}">
                        <a16:creationId xmlns:a16="http://schemas.microsoft.com/office/drawing/2014/main" id="{2939794C-FD86-4CD3-9FFC-1E7B8C6A71F5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037897" y="3847345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2" name="Line 68">
                    <a:extLst>
                      <a:ext uri="{FF2B5EF4-FFF2-40B4-BE49-F238E27FC236}">
                        <a16:creationId xmlns:a16="http://schemas.microsoft.com/office/drawing/2014/main" id="{CB55D07A-61C0-480A-AAF3-D723B79F9C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86867" y="3754351"/>
                    <a:ext cx="76950" cy="25658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113" name="Picture 18" descr="PERD8">
                    <a:extLst>
                      <a:ext uri="{FF2B5EF4-FFF2-40B4-BE49-F238E27FC236}">
                        <a16:creationId xmlns:a16="http://schemas.microsoft.com/office/drawing/2014/main" id="{C61DD587-1697-4C7B-8278-3E145BB822F5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380938" y="3666824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4" name="Line 68">
                    <a:extLst>
                      <a:ext uri="{FF2B5EF4-FFF2-40B4-BE49-F238E27FC236}">
                        <a16:creationId xmlns:a16="http://schemas.microsoft.com/office/drawing/2014/main" id="{76BBB515-FDC5-4043-8267-D0AB09ACA8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31238" y="4023028"/>
                    <a:ext cx="182879" cy="226607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15" name="Line 68">
                    <a:extLst>
                      <a:ext uri="{FF2B5EF4-FFF2-40B4-BE49-F238E27FC236}">
                        <a16:creationId xmlns:a16="http://schemas.microsoft.com/office/drawing/2014/main" id="{E16F5E73-531D-4D39-9DA0-93CBC70A1A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25241" y="4043673"/>
                    <a:ext cx="332712" cy="113232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116" name="Picture 16" descr="PERBC">
                    <a:extLst>
                      <a:ext uri="{FF2B5EF4-FFF2-40B4-BE49-F238E27FC236}">
                        <a16:creationId xmlns:a16="http://schemas.microsoft.com/office/drawing/2014/main" id="{FB111EB8-7CCA-4D1A-AA05-8DD2EB01D6FF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5584816" y="3873979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2" name="Line 68">
                    <a:extLst>
                      <a:ext uri="{FF2B5EF4-FFF2-40B4-BE49-F238E27FC236}">
                        <a16:creationId xmlns:a16="http://schemas.microsoft.com/office/drawing/2014/main" id="{ABDC5174-C197-4B74-8689-CC3F0CF83A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1238" y="3777504"/>
                    <a:ext cx="168788" cy="114305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3" name="Line 68">
                    <a:extLst>
                      <a:ext uri="{FF2B5EF4-FFF2-40B4-BE49-F238E27FC236}">
                        <a16:creationId xmlns:a16="http://schemas.microsoft.com/office/drawing/2014/main" id="{167A81E6-55FA-4FA8-8807-663DE20CD3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72001" y="4039749"/>
                    <a:ext cx="126460" cy="209886"/>
                  </a:xfrm>
                  <a:prstGeom prst="line">
                    <a:avLst/>
                  </a:prstGeom>
                  <a:noFill/>
                  <a:ln w="25400">
                    <a:solidFill>
                      <a:srgbClr val="00FF00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 lIns="73819" tIns="36909" rIns="73819" bIns="36909" anchor="ctr"/>
                  <a:lstStyle/>
                  <a:p>
                    <a:endParaRPr lang="en-US" sz="1050"/>
                  </a:p>
                </p:txBody>
              </p:sp>
              <p:pic>
                <p:nvPicPr>
                  <p:cNvPr id="118" name="Picture 18" descr="PERD8">
                    <a:extLst>
                      <a:ext uri="{FF2B5EF4-FFF2-40B4-BE49-F238E27FC236}">
                        <a16:creationId xmlns:a16="http://schemas.microsoft.com/office/drawing/2014/main" id="{63F20249-B730-444D-80E1-2CB1C8D81C7B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472378" y="3940218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19" name="Picture 18" descr="PERD8">
                    <a:extLst>
                      <a:ext uri="{FF2B5EF4-FFF2-40B4-BE49-F238E27FC236}">
                        <a16:creationId xmlns:a16="http://schemas.microsoft.com/office/drawing/2014/main" id="{54596E4B-D120-41DC-BEDF-75462EDBE27B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26943" y="36829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20" name="Picture 16" descr="PERBC">
                    <a:extLst>
                      <a:ext uri="{FF2B5EF4-FFF2-40B4-BE49-F238E27FC236}">
                        <a16:creationId xmlns:a16="http://schemas.microsoft.com/office/drawing/2014/main" id="{C432BAE1-FFA9-4CA4-A67A-281E0C7CD902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6796939" y="3829811"/>
                    <a:ext cx="311150" cy="2841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17" name="Picture 18" descr="PERD8">
                    <a:extLst>
                      <a:ext uri="{FF2B5EF4-FFF2-40B4-BE49-F238E27FC236}">
                        <a16:creationId xmlns:a16="http://schemas.microsoft.com/office/drawing/2014/main" id="{F8CC74BE-FCC8-42CA-894B-B9AB712B746A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630354" y="4186277"/>
                    <a:ext cx="182880" cy="1676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21" name="Picture 6" descr="PERC2">
                    <a:extLst>
                      <a:ext uri="{FF2B5EF4-FFF2-40B4-BE49-F238E27FC236}">
                        <a16:creationId xmlns:a16="http://schemas.microsoft.com/office/drawing/2014/main" id="{A8D560BF-1EAA-451B-9012-171F01FE5988}"/>
                      </a:ext>
                    </a:extLst>
                  </p:cNvPr>
                  <p:cNvPicPr>
                    <a:picLocks noChangeAspect="1" noChangeArrowheads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9" cstate="print"/>
                  <a:srcRect/>
                  <a:stretch>
                    <a:fillRect/>
                  </a:stretch>
                </p:blipFill>
                <p:spPr bwMode="auto">
                  <a:xfrm>
                    <a:off x="6041136" y="3971523"/>
                    <a:ext cx="447675" cy="4095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</p:grpSp>
      <p:grpSp>
        <p:nvGrpSpPr>
          <p:cNvPr id="279769" name="Group 279768">
            <a:extLst>
              <a:ext uri="{FF2B5EF4-FFF2-40B4-BE49-F238E27FC236}">
                <a16:creationId xmlns:a16="http://schemas.microsoft.com/office/drawing/2014/main" id="{867594DD-5BC8-41E6-856B-665F2E423F8F}"/>
              </a:ext>
            </a:extLst>
          </p:cNvPr>
          <p:cNvGrpSpPr/>
          <p:nvPr/>
        </p:nvGrpSpPr>
        <p:grpSpPr>
          <a:xfrm>
            <a:off x="467277" y="4180444"/>
            <a:ext cx="2743200" cy="771248"/>
            <a:chOff x="623036" y="5573925"/>
            <a:chExt cx="3657600" cy="1028331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14DC9984-AAB6-4833-A1DA-262D406F2E1A}"/>
                </a:ext>
              </a:extLst>
            </p:cNvPr>
            <p:cNvSpPr/>
            <p:nvPr/>
          </p:nvSpPr>
          <p:spPr bwMode="auto">
            <a:xfrm rot="16200000">
              <a:off x="1937670" y="4259291"/>
              <a:ext cx="1028331" cy="3657600"/>
            </a:xfrm>
            <a:prstGeom prst="roundRect">
              <a:avLst>
                <a:gd name="adj" fmla="val 5827"/>
              </a:avLst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00" dirty="0">
                  <a:solidFill>
                    <a:schemeClr val="tx1"/>
                  </a:solidFill>
                  <a:latin typeface="Arial" charset="0"/>
                </a:rPr>
                <a:t>Waveform</a:t>
              </a:r>
            </a:p>
          </p:txBody>
        </p:sp>
        <p:grpSp>
          <p:nvGrpSpPr>
            <p:cNvPr id="279752" name="Group 279751">
              <a:extLst>
                <a:ext uri="{FF2B5EF4-FFF2-40B4-BE49-F238E27FC236}">
                  <a16:creationId xmlns:a16="http://schemas.microsoft.com/office/drawing/2014/main" id="{CF88CFDE-3534-4B15-A2BE-A160735B48F1}"/>
                </a:ext>
              </a:extLst>
            </p:cNvPr>
            <p:cNvGrpSpPr/>
            <p:nvPr/>
          </p:nvGrpSpPr>
          <p:grpSpPr>
            <a:xfrm>
              <a:off x="966992" y="5620794"/>
              <a:ext cx="3252050" cy="920902"/>
              <a:chOff x="4862086" y="4568217"/>
              <a:chExt cx="3252050" cy="920902"/>
            </a:xfrm>
          </p:grpSpPr>
          <p:sp>
            <p:nvSpPr>
              <p:cNvPr id="134" name="Rounded Rectangle 17">
                <a:extLst>
                  <a:ext uri="{FF2B5EF4-FFF2-40B4-BE49-F238E27FC236}">
                    <a16:creationId xmlns:a16="http://schemas.microsoft.com/office/drawing/2014/main" id="{70ABC3C6-58A2-42CE-BD97-00AA193F1207}"/>
                  </a:ext>
                </a:extLst>
              </p:cNvPr>
              <p:cNvSpPr/>
              <p:nvPr/>
            </p:nvSpPr>
            <p:spPr bwMode="auto">
              <a:xfrm>
                <a:off x="4862086" y="4568217"/>
                <a:ext cx="1610371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Packet-by-packet waveform alternation</a:t>
                </a:r>
              </a:p>
            </p:txBody>
          </p:sp>
          <p:sp>
            <p:nvSpPr>
              <p:cNvPr id="135" name="Rounded Rectangle 17">
                <a:extLst>
                  <a:ext uri="{FF2B5EF4-FFF2-40B4-BE49-F238E27FC236}">
                    <a16:creationId xmlns:a16="http://schemas.microsoft.com/office/drawing/2014/main" id="{007B2C3F-6C46-4F0A-BC05-79D8A2CF899F}"/>
                  </a:ext>
                </a:extLst>
              </p:cNvPr>
              <p:cNvSpPr/>
              <p:nvPr/>
            </p:nvSpPr>
            <p:spPr bwMode="auto">
              <a:xfrm>
                <a:off x="6472457" y="4568217"/>
                <a:ext cx="1641679" cy="643791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Multi-data via one SDR: 5 streams (video, C2,TSPI, etc.)</a:t>
                </a:r>
              </a:p>
            </p:txBody>
          </p:sp>
          <p:sp>
            <p:nvSpPr>
              <p:cNvPr id="136" name="Rounded Rectangle 17">
                <a:extLst>
                  <a:ext uri="{FF2B5EF4-FFF2-40B4-BE49-F238E27FC236}">
                    <a16:creationId xmlns:a16="http://schemas.microsoft.com/office/drawing/2014/main" id="{199DAEA6-1871-4DBA-A0FB-47AF800FD384}"/>
                  </a:ext>
                </a:extLst>
              </p:cNvPr>
              <p:cNvSpPr/>
              <p:nvPr/>
            </p:nvSpPr>
            <p:spPr bwMode="auto">
              <a:xfrm>
                <a:off x="4862086" y="5029532"/>
                <a:ext cx="1608907" cy="459587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Multiple modulation types</a:t>
                </a:r>
              </a:p>
            </p:txBody>
          </p:sp>
          <p:sp>
            <p:nvSpPr>
              <p:cNvPr id="137" name="Rounded Rectangle 17">
                <a:extLst>
                  <a:ext uri="{FF2B5EF4-FFF2-40B4-BE49-F238E27FC236}">
                    <a16:creationId xmlns:a16="http://schemas.microsoft.com/office/drawing/2014/main" id="{CBFC04FF-1B2C-4EDB-9222-960F6675C77C}"/>
                  </a:ext>
                </a:extLst>
              </p:cNvPr>
              <p:cNvSpPr/>
              <p:nvPr/>
            </p:nvSpPr>
            <p:spPr bwMode="auto">
              <a:xfrm>
                <a:off x="6472457" y="5214879"/>
                <a:ext cx="1623703" cy="268522"/>
              </a:xfrm>
              <a:prstGeom prst="roundRect">
                <a:avLst/>
              </a:prstGeom>
              <a:solidFill>
                <a:srgbClr val="FFC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25" dirty="0" err="1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Mltpl</a:t>
                </a:r>
                <a:r>
                  <a:rPr lang="en-US" sz="825" dirty="0">
                    <a:solidFill>
                      <a:srgbClr val="B9B9E7">
                        <a:lumMod val="10000"/>
                      </a:srgbClr>
                    </a:solidFill>
                    <a:latin typeface="Arial" charset="0"/>
                  </a:rPr>
                  <a:t> FEC schemas</a:t>
                </a:r>
              </a:p>
            </p:txBody>
          </p:sp>
        </p:grp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0403D6B-558F-4C8B-917A-3664B171143D}"/>
              </a:ext>
            </a:extLst>
          </p:cNvPr>
          <p:cNvPicPr/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5853" y="3397778"/>
            <a:ext cx="1568291" cy="785813"/>
          </a:xfrm>
          <a:prstGeom prst="rect">
            <a:avLst/>
          </a:prstGeom>
        </p:spPr>
      </p:pic>
      <p:pic>
        <p:nvPicPr>
          <p:cNvPr id="279755" name="Picture 279754">
            <a:extLst>
              <a:ext uri="{FF2B5EF4-FFF2-40B4-BE49-F238E27FC236}">
                <a16:creationId xmlns:a16="http://schemas.microsoft.com/office/drawing/2014/main" id="{7C5F9D2F-EFEB-42A8-A099-1242B6CB71F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5051" r="16728" b="16187"/>
          <a:stretch/>
        </p:blipFill>
        <p:spPr>
          <a:xfrm>
            <a:off x="4116472" y="4067073"/>
            <a:ext cx="1275686" cy="872739"/>
          </a:xfrm>
          <a:prstGeom prst="rect">
            <a:avLst/>
          </a:prstGeom>
        </p:spPr>
      </p:pic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FCB370A-C4F9-4DA7-8013-6316F7A9E1CF}"/>
              </a:ext>
            </a:extLst>
          </p:cNvPr>
          <p:cNvSpPr/>
          <p:nvPr/>
        </p:nvSpPr>
        <p:spPr bwMode="auto">
          <a:xfrm rot="16200000">
            <a:off x="5654365" y="2273142"/>
            <a:ext cx="665226" cy="1555100"/>
          </a:xfrm>
          <a:prstGeom prst="roundRect">
            <a:avLst>
              <a:gd name="adj" fmla="val 5827"/>
            </a:avLst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Security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67A686E-9D8A-4CC6-844F-F2AAEB597335}"/>
              </a:ext>
            </a:extLst>
          </p:cNvPr>
          <p:cNvPicPr/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878"/>
          <a:stretch/>
        </p:blipFill>
        <p:spPr>
          <a:xfrm>
            <a:off x="5096370" y="3367298"/>
            <a:ext cx="1622603" cy="1455751"/>
          </a:xfrm>
          <a:prstGeom prst="rect">
            <a:avLst/>
          </a:prstGeom>
          <a:ln>
            <a:noFill/>
          </a:ln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D16EA41-27EF-4E4D-A255-AE4CB95DDA3A}"/>
              </a:ext>
            </a:extLst>
          </p:cNvPr>
          <p:cNvPicPr/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59" y="3907969"/>
            <a:ext cx="904399" cy="968693"/>
          </a:xfrm>
          <a:prstGeom prst="rect">
            <a:avLst/>
          </a:prstGeom>
        </p:spPr>
      </p:pic>
      <p:sp>
        <p:nvSpPr>
          <p:cNvPr id="138" name="Rounded Rectangle 17">
            <a:extLst>
              <a:ext uri="{FF2B5EF4-FFF2-40B4-BE49-F238E27FC236}">
                <a16:creationId xmlns:a16="http://schemas.microsoft.com/office/drawing/2014/main" id="{F9B5CE5A-0F7C-4145-82C1-C48230E488C8}"/>
              </a:ext>
            </a:extLst>
          </p:cNvPr>
          <p:cNvSpPr/>
          <p:nvPr/>
        </p:nvSpPr>
        <p:spPr bwMode="auto">
          <a:xfrm>
            <a:off x="5442692" y="2729227"/>
            <a:ext cx="630165" cy="630334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FIPS-certified AES crypto</a:t>
            </a:r>
          </a:p>
        </p:txBody>
      </p:sp>
      <p:sp>
        <p:nvSpPr>
          <p:cNvPr id="257" name="Rounded Rectangle 19">
            <a:extLst>
              <a:ext uri="{FF2B5EF4-FFF2-40B4-BE49-F238E27FC236}">
                <a16:creationId xmlns:a16="http://schemas.microsoft.com/office/drawing/2014/main" id="{C6BDBF2E-2C1A-4E39-8832-96AF99F6F776}"/>
              </a:ext>
            </a:extLst>
          </p:cNvPr>
          <p:cNvSpPr/>
          <p:nvPr/>
        </p:nvSpPr>
        <p:spPr bwMode="auto">
          <a:xfrm>
            <a:off x="2278133" y="1862587"/>
            <a:ext cx="4459852" cy="720090"/>
          </a:xfrm>
          <a:prstGeom prst="roundRect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50" kern="1200" dirty="0">
                <a:solidFill>
                  <a:srgbClr val="B9B9E7">
                    <a:lumMod val="10000"/>
                  </a:srgbClr>
                </a:solidFill>
                <a:latin typeface="Arial" charset="0"/>
                <a:ea typeface="+mn-ea"/>
                <a:cs typeface="+mn-cs"/>
              </a:rPr>
              <a:t>Multi-band SDR</a:t>
            </a:r>
          </a:p>
        </p:txBody>
      </p:sp>
      <p:sp>
        <p:nvSpPr>
          <p:cNvPr id="259" name="Rounded Rectangle 17">
            <a:extLst>
              <a:ext uri="{FF2B5EF4-FFF2-40B4-BE49-F238E27FC236}">
                <a16:creationId xmlns:a16="http://schemas.microsoft.com/office/drawing/2014/main" id="{B7CDBA20-75F8-49C4-A2FE-346CB3050593}"/>
              </a:ext>
            </a:extLst>
          </p:cNvPr>
          <p:cNvSpPr/>
          <p:nvPr/>
        </p:nvSpPr>
        <p:spPr bwMode="auto">
          <a:xfrm>
            <a:off x="2323028" y="2073467"/>
            <a:ext cx="4361823" cy="480060"/>
          </a:xfrm>
          <a:prstGeom prst="round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May include up to three RF sections each of which covers 860-928MHz, 1.3GHz, or 2.3..2.4GHz frequency bands</a:t>
            </a:r>
            <a:endParaRPr lang="en-US" sz="825" kern="1200" dirty="0">
              <a:solidFill>
                <a:srgbClr val="B9B9E7">
                  <a:lumMod val="10000"/>
                </a:srgbClr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1" name="Rounded Rectangle 17">
            <a:extLst>
              <a:ext uri="{FF2B5EF4-FFF2-40B4-BE49-F238E27FC236}">
                <a16:creationId xmlns:a16="http://schemas.microsoft.com/office/drawing/2014/main" id="{76F1A542-C692-4003-9F77-FE4852494BAA}"/>
              </a:ext>
            </a:extLst>
          </p:cNvPr>
          <p:cNvSpPr/>
          <p:nvPr/>
        </p:nvSpPr>
        <p:spPr bwMode="auto">
          <a:xfrm>
            <a:off x="6072857" y="2736019"/>
            <a:ext cx="640934" cy="616738"/>
          </a:xfrm>
          <a:prstGeom prst="round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825" dirty="0">
                <a:solidFill>
                  <a:srgbClr val="B9B9E7">
                    <a:lumMod val="10000"/>
                  </a:srgbClr>
                </a:solidFill>
                <a:latin typeface="Arial" charset="0"/>
              </a:rPr>
              <a:t>User-defined freq. hopping</a:t>
            </a:r>
          </a:p>
        </p:txBody>
      </p:sp>
      <p:sp>
        <p:nvSpPr>
          <p:cNvPr id="264" name="Slide Number Placeholder 8">
            <a:extLst>
              <a:ext uri="{FF2B5EF4-FFF2-40B4-BE49-F238E27FC236}">
                <a16:creationId xmlns:a16="http://schemas.microsoft.com/office/drawing/2014/main" id="{AAFA3363-1A87-4835-9E70-64B286AE1314}"/>
              </a:ext>
            </a:extLst>
          </p:cNvPr>
          <p:cNvSpPr txBox="1">
            <a:spLocks/>
          </p:cNvSpPr>
          <p:nvPr/>
        </p:nvSpPr>
        <p:spPr>
          <a:xfrm>
            <a:off x="6446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FA691A-E459-46B2-B2B8-47D32C4F6B8D}" type="slidenum"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349501F-04D2-4E88-B3C5-DABA9525F8F4}"/>
              </a:ext>
            </a:extLst>
          </p:cNvPr>
          <p:cNvSpPr txBox="1"/>
          <p:nvPr/>
        </p:nvSpPr>
        <p:spPr>
          <a:xfrm>
            <a:off x="2812894" y="4944375"/>
            <a:ext cx="128753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80808"/>
                </a:solidFill>
              </a:rPr>
              <a:t>www.lexycominc.com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2E4A54-C268-4A49-8F4A-3AC6999E79A2}"/>
              </a:ext>
            </a:extLst>
          </p:cNvPr>
          <p:cNvSpPr/>
          <p:nvPr/>
        </p:nvSpPr>
        <p:spPr bwMode="auto">
          <a:xfrm rot="16200000">
            <a:off x="1369755" y="-477554"/>
            <a:ext cx="4112668" cy="6745643"/>
          </a:xfrm>
          <a:prstGeom prst="roundRect">
            <a:avLst>
              <a:gd name="adj" fmla="val 58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975" kern="1200" dirty="0">
                <a:solidFill>
                  <a:srgbClr val="36478B"/>
                </a:solidFill>
                <a:latin typeface="Arial" charset="0"/>
                <a:ea typeface="+mn-ea"/>
                <a:cs typeface="+mn-cs"/>
              </a:rPr>
              <a:t>Outline of the Antenna Products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134BC8D-40ED-468E-9645-B93E00FB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113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Prototyping and Full-Rate Production of Antennas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C8930-3571-4D18-B6B6-B08FB593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264" name="Slide Number Placeholder 8">
            <a:extLst>
              <a:ext uri="{FF2B5EF4-FFF2-40B4-BE49-F238E27FC236}">
                <a16:creationId xmlns:a16="http://schemas.microsoft.com/office/drawing/2014/main" id="{AAFA3363-1A87-4835-9E70-64B286AE1314}"/>
              </a:ext>
            </a:extLst>
          </p:cNvPr>
          <p:cNvSpPr txBox="1">
            <a:spLocks/>
          </p:cNvSpPr>
          <p:nvPr/>
        </p:nvSpPr>
        <p:spPr>
          <a:xfrm>
            <a:off x="6446520" y="4869657"/>
            <a:ext cx="41148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</a:pPr>
            <a:fld id="{17FA691A-E459-46B2-B2B8-47D32C4F6B8D}" type="slidenum">
              <a:rPr lang="en-US" sz="1050">
                <a:solidFill>
                  <a:srgbClr val="3647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 defTabSz="685800">
                <a:buClrTx/>
              </a:pPr>
              <a:t>8</a:t>
            </a:fld>
            <a:endParaRPr lang="en-US" sz="1050" dirty="0">
              <a:solidFill>
                <a:srgbClr val="3647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275100-09EF-2841-B73A-A25957599AC6}"/>
              </a:ext>
            </a:extLst>
          </p:cNvPr>
          <p:cNvGrpSpPr/>
          <p:nvPr/>
        </p:nvGrpSpPr>
        <p:grpSpPr>
          <a:xfrm>
            <a:off x="2971801" y="862534"/>
            <a:ext cx="1828800" cy="1885949"/>
            <a:chOff x="3300160" y="2116863"/>
            <a:chExt cx="2438400" cy="2514599"/>
          </a:xfrm>
        </p:grpSpPr>
        <p:sp>
          <p:nvSpPr>
            <p:cNvPr id="125" name="Rounded Rectangle 18">
              <a:extLst>
                <a:ext uri="{FF2B5EF4-FFF2-40B4-BE49-F238E27FC236}">
                  <a16:creationId xmlns:a16="http://schemas.microsoft.com/office/drawing/2014/main" id="{AF50E164-2AAF-7827-9388-BED3C6C37029}"/>
                </a:ext>
              </a:extLst>
            </p:cNvPr>
            <p:cNvSpPr/>
            <p:nvPr/>
          </p:nvSpPr>
          <p:spPr bwMode="auto">
            <a:xfrm>
              <a:off x="3300160" y="2116863"/>
              <a:ext cx="2438400" cy="2514599"/>
            </a:xfrm>
            <a:prstGeom prst="roundRect">
              <a:avLst/>
            </a:prstGeom>
            <a:solidFill>
              <a:srgbClr val="FFCC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8" name="Rounded Rectangle 17">
              <a:extLst>
                <a:ext uri="{FF2B5EF4-FFF2-40B4-BE49-F238E27FC236}">
                  <a16:creationId xmlns:a16="http://schemas.microsoft.com/office/drawing/2014/main" id="{E2AB7700-DD60-C84C-7F65-57E5BFB7F140}"/>
                </a:ext>
              </a:extLst>
            </p:cNvPr>
            <p:cNvSpPr/>
            <p:nvPr/>
          </p:nvSpPr>
          <p:spPr bwMode="auto">
            <a:xfrm>
              <a:off x="3381384" y="2676863"/>
              <a:ext cx="2322142" cy="1848036"/>
            </a:xfrm>
            <a:prstGeom prst="roundRect">
              <a:avLst/>
            </a:prstGeom>
            <a:solidFill>
              <a:srgbClr val="FF99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single TV/FM outlet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two TV/FM outlets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three TV/FM outlets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96025-8BFB-F81C-76A2-BEDAB3EC6435}"/>
              </a:ext>
            </a:extLst>
          </p:cNvPr>
          <p:cNvGrpSpPr/>
          <p:nvPr/>
        </p:nvGrpSpPr>
        <p:grpSpPr>
          <a:xfrm>
            <a:off x="1047399" y="862532"/>
            <a:ext cx="1828801" cy="1885950"/>
            <a:chOff x="355886" y="2755978"/>
            <a:chExt cx="2438401" cy="2514600"/>
          </a:xfrm>
        </p:grpSpPr>
        <p:sp>
          <p:nvSpPr>
            <p:cNvPr id="126" name="Rounded Rectangle 18">
              <a:extLst>
                <a:ext uri="{FF2B5EF4-FFF2-40B4-BE49-F238E27FC236}">
                  <a16:creationId xmlns:a16="http://schemas.microsoft.com/office/drawing/2014/main" id="{FD868528-5AE2-20F3-6985-54503BD0F3A2}"/>
                </a:ext>
              </a:extLst>
            </p:cNvPr>
            <p:cNvSpPr/>
            <p:nvPr/>
          </p:nvSpPr>
          <p:spPr bwMode="auto">
            <a:xfrm>
              <a:off x="355886" y="2755978"/>
              <a:ext cx="2438401" cy="2514600"/>
            </a:xfrm>
            <a:prstGeom prst="roundRect">
              <a:avLst/>
            </a:prstGeom>
            <a:solidFill>
              <a:srgbClr val="FF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Antennas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 dirty="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29" name="Rounded Rectangle 19">
              <a:extLst>
                <a:ext uri="{FF2B5EF4-FFF2-40B4-BE49-F238E27FC236}">
                  <a16:creationId xmlns:a16="http://schemas.microsoft.com/office/drawing/2014/main" id="{6C0DD0DE-6D83-D2C9-D62D-D4887FAC1D21}"/>
                </a:ext>
              </a:extLst>
            </p:cNvPr>
            <p:cNvSpPr/>
            <p:nvPr/>
          </p:nvSpPr>
          <p:spPr bwMode="auto">
            <a:xfrm>
              <a:off x="412928" y="3378967"/>
              <a:ext cx="2322143" cy="1801368"/>
            </a:xfrm>
            <a:prstGeom prst="roundRect">
              <a:avLst/>
            </a:prstGeom>
            <a:solidFill>
              <a:srgbClr val="FF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‘LPDA’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45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‘Signal Commander’ Family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105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Satellite antennas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65041B-A1ED-42B5-0EA9-95A163BE5FE9}"/>
              </a:ext>
            </a:extLst>
          </p:cNvPr>
          <p:cNvGrpSpPr/>
          <p:nvPr/>
        </p:nvGrpSpPr>
        <p:grpSpPr>
          <a:xfrm>
            <a:off x="4896202" y="862532"/>
            <a:ext cx="1831086" cy="1885950"/>
            <a:chOff x="6346667" y="1587423"/>
            <a:chExt cx="2441448" cy="2514600"/>
          </a:xfrm>
        </p:grpSpPr>
        <p:sp>
          <p:nvSpPr>
            <p:cNvPr id="127" name="Rounded Rectangle 12">
              <a:extLst>
                <a:ext uri="{FF2B5EF4-FFF2-40B4-BE49-F238E27FC236}">
                  <a16:creationId xmlns:a16="http://schemas.microsoft.com/office/drawing/2014/main" id="{2D6A692E-22A1-11CD-C20B-60E0907DA226}"/>
                </a:ext>
              </a:extLst>
            </p:cNvPr>
            <p:cNvSpPr/>
            <p:nvPr/>
          </p:nvSpPr>
          <p:spPr bwMode="auto">
            <a:xfrm>
              <a:off x="6346667" y="1587423"/>
              <a:ext cx="2441448" cy="2514600"/>
            </a:xfrm>
            <a:prstGeom prst="round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750">
                <a:solidFill>
                  <a:srgbClr val="CCCCFF"/>
                </a:solidFill>
                <a:latin typeface="Arial" charset="0"/>
              </a:endParaRPr>
            </a:p>
          </p:txBody>
        </p:sp>
        <p:sp>
          <p:nvSpPr>
            <p:cNvPr id="130" name="Rounded Rectangle 21">
              <a:extLst>
                <a:ext uri="{FF2B5EF4-FFF2-40B4-BE49-F238E27FC236}">
                  <a16:creationId xmlns:a16="http://schemas.microsoft.com/office/drawing/2014/main" id="{65235184-64C6-BAA9-83DB-34D9F6CAB83C}"/>
                </a:ext>
              </a:extLst>
            </p:cNvPr>
            <p:cNvSpPr/>
            <p:nvPr/>
          </p:nvSpPr>
          <p:spPr bwMode="auto">
            <a:xfrm>
              <a:off x="6408497" y="2164228"/>
              <a:ext cx="2322576" cy="1847088"/>
            </a:xfrm>
            <a:prstGeom prst="round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Miscellaneous items supporting the Antennas and the Power Supplies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endParaRPr lang="en-US" sz="600" dirty="0">
                <a:solidFill>
                  <a:srgbClr val="B9B9E7">
                    <a:lumMod val="10000"/>
                  </a:srgbClr>
                </a:solidFill>
                <a:latin typeface="Arial" charset="0"/>
              </a:endParaRP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Font typeface="Arial" charset="0"/>
                <a:buChar char="•"/>
                <a:defRPr/>
              </a:pPr>
              <a:r>
                <a:rPr lang="en-US" sz="975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 Spare Parts</a:t>
              </a:r>
            </a:p>
          </p:txBody>
        </p:sp>
        <p:sp>
          <p:nvSpPr>
            <p:cNvPr id="131" name="Text Box 29">
              <a:extLst>
                <a:ext uri="{FF2B5EF4-FFF2-40B4-BE49-F238E27FC236}">
                  <a16:creationId xmlns:a16="http://schemas.microsoft.com/office/drawing/2014/main" id="{65CEB2F7-F640-7DAE-5D55-2C85DC163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5250" y="1720370"/>
              <a:ext cx="17351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base">
                <a:spcBef>
                  <a:spcPct val="50000"/>
                </a:spcBef>
                <a:spcAft>
                  <a:spcPct val="0"/>
                </a:spcAft>
                <a:buClrTx/>
                <a:defRPr/>
              </a:pPr>
              <a:r>
                <a:rPr lang="en-US" sz="1200" dirty="0">
                  <a:solidFill>
                    <a:srgbClr val="B9B9E7">
                      <a:lumMod val="10000"/>
                    </a:srgbClr>
                  </a:solidFill>
                  <a:latin typeface="Arial" charset="0"/>
                </a:rPr>
                <a:t>Accessories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ECD0A3D-0E5F-E93B-7835-DA5D57C4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3" y="2774164"/>
            <a:ext cx="1962150" cy="14301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3D4D068-60F7-4BBB-A490-99093CD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42" y="3928912"/>
            <a:ext cx="1216405" cy="9611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38BF3BA-8F0A-B9DD-0AAA-C6DE2732D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02" y="2848397"/>
            <a:ext cx="1709686" cy="141053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D7DC616E-5530-869B-011E-B359164B3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95" y="3561557"/>
            <a:ext cx="1962150" cy="13081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E825843E-32FB-D030-483B-758F53621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3394" r="20357" b="6675"/>
          <a:stretch/>
        </p:blipFill>
        <p:spPr>
          <a:xfrm>
            <a:off x="2992730" y="2832615"/>
            <a:ext cx="1458245" cy="17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877DF300-7666-4A6A-A8BE-10AB42ACA54B}"/>
              </a:ext>
            </a:extLst>
          </p:cNvPr>
          <p:cNvSpPr/>
          <p:nvPr/>
        </p:nvSpPr>
        <p:spPr>
          <a:xfrm>
            <a:off x="2592597" y="998737"/>
            <a:ext cx="4082408" cy="3925252"/>
          </a:xfrm>
          <a:prstGeom prst="roundRect">
            <a:avLst>
              <a:gd name="adj" fmla="val 24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Unique R&amp;D Tools related to Air-Force applications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5CF8C4-0833-489F-80F6-29CA14A75F86}"/>
              </a:ext>
            </a:extLst>
          </p:cNvPr>
          <p:cNvSpPr/>
          <p:nvPr/>
        </p:nvSpPr>
        <p:spPr>
          <a:xfrm>
            <a:off x="86558" y="998738"/>
            <a:ext cx="2470211" cy="3925251"/>
          </a:xfrm>
          <a:prstGeom prst="roundRect">
            <a:avLst>
              <a:gd name="adj" fmla="val 48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</a:rPr>
              <a:t>Production Capabilities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43CA2B6-B203-46DF-BC03-DB92EDC27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" y="32110"/>
            <a:ext cx="1839745" cy="417491"/>
          </a:xfrm>
          <a:prstGeom prst="rect">
            <a:avLst/>
          </a:prstGeom>
        </p:spPr>
      </p:pic>
      <p:sp>
        <p:nvSpPr>
          <p:cNvPr id="97" name="Rectangle 6">
            <a:extLst>
              <a:ext uri="{FF2B5EF4-FFF2-40B4-BE49-F238E27FC236}">
                <a16:creationId xmlns:a16="http://schemas.microsoft.com/office/drawing/2014/main" id="{4052DD33-95DF-4A80-A622-6E9B3513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384"/>
            <a:ext cx="6858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400" kern="1200" dirty="0">
                <a:solidFill>
                  <a:srgbClr val="0000FF"/>
                </a:solidFill>
                <a:latin typeface="Britannic Bold" panose="020B0903060703020204" pitchFamily="34" charset="0"/>
                <a:ea typeface="+mn-ea"/>
                <a:cs typeface="+mn-cs"/>
              </a:rPr>
              <a:t>Prototyping, Production Capabilities, R&amp;D Tools</a:t>
            </a:r>
          </a:p>
        </p:txBody>
      </p:sp>
      <p:grpSp>
        <p:nvGrpSpPr>
          <p:cNvPr id="98" name="Group 36">
            <a:extLst>
              <a:ext uri="{FF2B5EF4-FFF2-40B4-BE49-F238E27FC236}">
                <a16:creationId xmlns:a16="http://schemas.microsoft.com/office/drawing/2014/main" id="{6BFD46A1-0AAD-4AE7-803B-993E7838171A}"/>
              </a:ext>
            </a:extLst>
          </p:cNvPr>
          <p:cNvGrpSpPr>
            <a:grpSpLocks/>
          </p:cNvGrpSpPr>
          <p:nvPr/>
        </p:nvGrpSpPr>
        <p:grpSpPr bwMode="auto">
          <a:xfrm>
            <a:off x="188414" y="1056836"/>
            <a:ext cx="2297906" cy="1033463"/>
            <a:chOff x="80963" y="2189163"/>
            <a:chExt cx="3063875" cy="1377950"/>
          </a:xfrm>
        </p:grpSpPr>
        <p:grpSp>
          <p:nvGrpSpPr>
            <p:cNvPr id="100" name="Group 35">
              <a:extLst>
                <a:ext uri="{FF2B5EF4-FFF2-40B4-BE49-F238E27FC236}">
                  <a16:creationId xmlns:a16="http://schemas.microsoft.com/office/drawing/2014/main" id="{C6420EB3-5B07-4E29-8634-A81FFD3C88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3" y="2189163"/>
              <a:ext cx="3063875" cy="1377950"/>
              <a:chOff x="80963" y="2189163"/>
              <a:chExt cx="3063875" cy="1377950"/>
            </a:xfrm>
          </p:grpSpPr>
          <p:sp>
            <p:nvSpPr>
              <p:cNvPr id="103" name="Oval 26">
                <a:extLst>
                  <a:ext uri="{FF2B5EF4-FFF2-40B4-BE49-F238E27FC236}">
                    <a16:creationId xmlns:a16="http://schemas.microsoft.com/office/drawing/2014/main" id="{3F84038A-890A-41CE-BE9E-4421C28A7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63" y="2189163"/>
                <a:ext cx="3063875" cy="1377950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7" name="Oval 27">
                <a:extLst>
                  <a:ext uri="{FF2B5EF4-FFF2-40B4-BE49-F238E27FC236}">
                    <a16:creationId xmlns:a16="http://schemas.microsoft.com/office/drawing/2014/main" id="{440BDE27-4330-4807-BB22-0A47A9CA3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50" y="2281238"/>
                <a:ext cx="2246313" cy="6429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B2CA4FDD-9AE5-4B06-A1E9-1DEC24DFB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52" y="2598437"/>
              <a:ext cx="2736220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Owns surface-mount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through-hole production assembly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lines</a:t>
              </a:r>
              <a:endParaRPr lang="en-US" sz="1350" kern="1200" dirty="0">
                <a:solidFill>
                  <a:srgbClr val="0000CC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37">
            <a:extLst>
              <a:ext uri="{FF2B5EF4-FFF2-40B4-BE49-F238E27FC236}">
                <a16:creationId xmlns:a16="http://schemas.microsoft.com/office/drawing/2014/main" id="{32B470F0-160A-4B00-BF51-683DFA0264EE}"/>
              </a:ext>
            </a:extLst>
          </p:cNvPr>
          <p:cNvGrpSpPr>
            <a:grpSpLocks/>
          </p:cNvGrpSpPr>
          <p:nvPr/>
        </p:nvGrpSpPr>
        <p:grpSpPr bwMode="auto">
          <a:xfrm>
            <a:off x="-35884" y="1962092"/>
            <a:ext cx="2674144" cy="1262063"/>
            <a:chOff x="2765425" y="2189163"/>
            <a:chExt cx="3565525" cy="168275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1333898-C71F-451B-BDE3-D18CBFB95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5425" y="2189163"/>
              <a:ext cx="3565525" cy="1682750"/>
              <a:chOff x="1323" y="1152"/>
              <a:chExt cx="843" cy="861"/>
            </a:xfrm>
          </p:grpSpPr>
          <p:sp>
            <p:nvSpPr>
              <p:cNvPr id="117" name="Oval 25">
                <a:extLst>
                  <a:ext uri="{FF2B5EF4-FFF2-40B4-BE49-F238E27FC236}">
                    <a16:creationId xmlns:a16="http://schemas.microsoft.com/office/drawing/2014/main" id="{2EEF7F9F-1773-4B04-8BE4-4D271E571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1170"/>
                <a:ext cx="843" cy="843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8" name="Oval 26">
                <a:extLst>
                  <a:ext uri="{FF2B5EF4-FFF2-40B4-BE49-F238E27FC236}">
                    <a16:creationId xmlns:a16="http://schemas.microsoft.com/office/drawing/2014/main" id="{FCE7E4C3-E8CA-45B5-A57B-490DA9BB8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152"/>
                <a:ext cx="720" cy="720"/>
              </a:xfrm>
              <a:prstGeom prst="ellipse">
                <a:avLst/>
              </a:prstGeom>
              <a:solidFill>
                <a:srgbClr val="FF99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1" name="Oval 27">
                <a:extLst>
                  <a:ext uri="{FF2B5EF4-FFF2-40B4-BE49-F238E27FC236}">
                    <a16:creationId xmlns:a16="http://schemas.microsoft.com/office/drawing/2014/main" id="{619BF05C-32C8-446C-8BD4-1E351570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05"/>
                <a:ext cx="528" cy="3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15" name="TextBox 28">
              <a:extLst>
                <a:ext uri="{FF2B5EF4-FFF2-40B4-BE49-F238E27FC236}">
                  <a16:creationId xmlns:a16="http://schemas.microsoft.com/office/drawing/2014/main" id="{4242BBA0-FAEB-4C72-8939-539E8C4E2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285" y="2601791"/>
              <a:ext cx="2787516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The factory includes a set of metal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processing, packaging, and 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warehouse management machines</a:t>
              </a:r>
            </a:p>
          </p:txBody>
        </p:sp>
      </p:grpSp>
      <p:grpSp>
        <p:nvGrpSpPr>
          <p:cNvPr id="133" name="Group 39">
            <a:extLst>
              <a:ext uri="{FF2B5EF4-FFF2-40B4-BE49-F238E27FC236}">
                <a16:creationId xmlns:a16="http://schemas.microsoft.com/office/drawing/2014/main" id="{5A705D1E-DDFA-4F91-BE2D-1D3C860463E1}"/>
              </a:ext>
            </a:extLst>
          </p:cNvPr>
          <p:cNvGrpSpPr>
            <a:grpSpLocks/>
          </p:cNvGrpSpPr>
          <p:nvPr/>
        </p:nvGrpSpPr>
        <p:grpSpPr bwMode="auto">
          <a:xfrm>
            <a:off x="193858" y="2905658"/>
            <a:ext cx="2286001" cy="1056084"/>
            <a:chOff x="6035675" y="2189163"/>
            <a:chExt cx="3046413" cy="1408112"/>
          </a:xfrm>
        </p:grpSpPr>
        <p:grpSp>
          <p:nvGrpSpPr>
            <p:cNvPr id="134" name="Group 38">
              <a:extLst>
                <a:ext uri="{FF2B5EF4-FFF2-40B4-BE49-F238E27FC236}">
                  <a16:creationId xmlns:a16="http://schemas.microsoft.com/office/drawing/2014/main" id="{5640DCE9-91C1-444F-B76C-1ED30307F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5675" y="2189163"/>
              <a:ext cx="3046413" cy="1408112"/>
              <a:chOff x="6035675" y="2189163"/>
              <a:chExt cx="3046413" cy="1408112"/>
            </a:xfrm>
          </p:grpSpPr>
          <p:sp>
            <p:nvSpPr>
              <p:cNvPr id="139" name="Oval 26">
                <a:extLst>
                  <a:ext uri="{FF2B5EF4-FFF2-40B4-BE49-F238E27FC236}">
                    <a16:creationId xmlns:a16="http://schemas.microsoft.com/office/drawing/2014/main" id="{06FBEE68-8501-4D5D-824A-AC6AF846E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5675" y="2189163"/>
                <a:ext cx="3046413" cy="1408112"/>
              </a:xfrm>
              <a:prstGeom prst="ellipse">
                <a:avLst/>
              </a:prstGeom>
              <a:solidFill>
                <a:srgbClr val="00CC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7" name="Oval 27">
                <a:extLst>
                  <a:ext uri="{FF2B5EF4-FFF2-40B4-BE49-F238E27FC236}">
                    <a16:creationId xmlns:a16="http://schemas.microsoft.com/office/drawing/2014/main" id="{375405EE-C441-4917-8C30-8B0CE448B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2075" y="2284413"/>
                <a:ext cx="2233613" cy="65563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800">
                  <a:spcBef>
                    <a:spcPct val="5000"/>
                  </a:spcBef>
                  <a:buClrTx/>
                  <a:buFontTx/>
                  <a:buChar char="•"/>
                </a:pPr>
                <a:endParaRPr lang="en-US" sz="1050" i="1" kern="1200">
                  <a:latin typeface="Calibri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36" name="TextBox 29">
              <a:extLst>
                <a:ext uri="{FF2B5EF4-FFF2-40B4-BE49-F238E27FC236}">
                  <a16:creationId xmlns:a16="http://schemas.microsoft.com/office/drawing/2014/main" id="{B8BBCB95-A546-4152-A717-A0FBA82B7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7788" y="2639556"/>
              <a:ext cx="2653618" cy="79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R&amp;D lab equipped to perform the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majority of MIL-STD-461 EMI &amp;</a:t>
              </a:r>
            </a:p>
            <a:p>
              <a:pPr algn="ctr" defTabSz="685800">
                <a:spcBef>
                  <a:spcPct val="5000"/>
                </a:spcBef>
                <a:buClrTx/>
              </a:pPr>
              <a:r>
                <a:rPr lang="en-US" sz="1050" i="1" kern="1200" dirty="0">
                  <a:solidFill>
                    <a:srgbClr val="0000CC"/>
                  </a:solidFill>
                  <a:latin typeface="Calibri"/>
                  <a:ea typeface="+mn-ea"/>
                  <a:cs typeface="Arial" pitchFamily="34" charset="0"/>
                </a:rPr>
                <a:t>environmental testing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9597D0F-9575-49C8-BC34-52B07F5EA169}"/>
              </a:ext>
            </a:extLst>
          </p:cNvPr>
          <p:cNvGrpSpPr>
            <a:grpSpLocks/>
          </p:cNvGrpSpPr>
          <p:nvPr/>
        </p:nvGrpSpPr>
        <p:grpSpPr bwMode="auto">
          <a:xfrm>
            <a:off x="4364650" y="1059530"/>
            <a:ext cx="2189068" cy="1805124"/>
            <a:chOff x="5545" y="8841"/>
            <a:chExt cx="5994" cy="3887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CC6EE5C-1411-4B41-A4EF-11ECD9B5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" y="8841"/>
              <a:ext cx="5964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Text Box 5">
              <a:extLst>
                <a:ext uri="{FF2B5EF4-FFF2-40B4-BE49-F238E27FC236}">
                  <a16:creationId xmlns:a16="http://schemas.microsoft.com/office/drawing/2014/main" id="{CD2F11A9-918B-47E7-9DC9-425F371F8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5" y="12124"/>
              <a:ext cx="5994" cy="6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342900"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 MANET Analysis tool.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DFAA626-D1A5-40A6-89C4-A79130F358E9}"/>
              </a:ext>
            </a:extLst>
          </p:cNvPr>
          <p:cNvGrpSpPr>
            <a:grpSpLocks/>
          </p:cNvGrpSpPr>
          <p:nvPr/>
        </p:nvGrpSpPr>
        <p:grpSpPr bwMode="auto">
          <a:xfrm>
            <a:off x="4371879" y="2848116"/>
            <a:ext cx="2161871" cy="1722216"/>
            <a:chOff x="1440" y="8554"/>
            <a:chExt cx="9349" cy="5532"/>
          </a:xfrm>
        </p:grpSpPr>
        <p:sp>
          <p:nvSpPr>
            <p:cNvPr id="213" name="Text Box 7">
              <a:extLst>
                <a:ext uri="{FF2B5EF4-FFF2-40B4-BE49-F238E27FC236}">
                  <a16:creationId xmlns:a16="http://schemas.microsoft.com/office/drawing/2014/main" id="{64D68D80-3FAC-4D7C-BF7F-5C68A1F2C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2" y="13347"/>
              <a:ext cx="7385" cy="7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pPr algn="ctr" defTabSz="685800">
                <a:buClrTx/>
              </a:pP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Screenshot of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Lexycom’s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 </a:t>
              </a:r>
              <a:r>
                <a:rPr lang="en-US" sz="750" kern="12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AdHoc</a:t>
              </a:r>
              <a:r>
                <a:rPr lang="en-US" sz="75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 Network real-time simulator.</a:t>
              </a:r>
              <a:endParaRPr lang="en-US" sz="825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FACCBC6-F38B-43ED-8B48-D3BC4173F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8554"/>
              <a:ext cx="9349" cy="4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E5B5BB53-5707-4AB1-9707-52ECC091A96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30005" r="20352" b="11325"/>
          <a:stretch>
            <a:fillRect/>
          </a:stretch>
        </p:blipFill>
        <p:spPr bwMode="auto">
          <a:xfrm>
            <a:off x="2658625" y="1056837"/>
            <a:ext cx="1666399" cy="102060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DB6A8-BB26-4012-8540-1ABEF798F45C}"/>
              </a:ext>
            </a:extLst>
          </p:cNvPr>
          <p:cNvSpPr txBox="1"/>
          <p:nvPr/>
        </p:nvSpPr>
        <p:spPr>
          <a:xfrm>
            <a:off x="2821502" y="2103431"/>
            <a:ext cx="14029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Jamming/EMI simulation setup</a:t>
            </a: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6990537-F649-413F-9BFB-8601ABD0E9F3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1553" y="2330894"/>
            <a:ext cx="15525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147372D-448A-46B7-B127-DD6A105264C3}"/>
              </a:ext>
            </a:extLst>
          </p:cNvPr>
          <p:cNvSpPr txBox="1"/>
          <p:nvPr/>
        </p:nvSpPr>
        <p:spPr>
          <a:xfrm>
            <a:off x="2721553" y="3824024"/>
            <a:ext cx="153758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Scaled model of an aircraft with three blade antennas being measured in the anechoic chamber</a:t>
            </a:r>
            <a:endParaRPr lang="en-US" sz="7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A33CB-7171-40B8-9D73-0653AA36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520" y="4869657"/>
            <a:ext cx="411480" cy="273844"/>
          </a:xfrm>
        </p:spPr>
        <p:txBody>
          <a:bodyPr/>
          <a:lstStyle/>
          <a:p>
            <a:pPr defTabSz="685800">
              <a:buClrTx/>
            </a:pPr>
            <a:fld id="{17FA691A-E459-46B2-B2B8-47D32C4F6B8D}" type="slidenum">
              <a:rPr lang="en-US" sz="105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US" sz="10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233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light1Strength=&quot;0.3&quot; light1Direction=&quot;-1.500000,1.000000,1.000000&quot; light2Strength=&quot;0.3&quot; light2Direction=&quot;0.000000,1.000000,1.000000&quot; light3Strength=&quot;0&quot; light4Strength=&quot;0&quot; lightDirectionX=&quot;-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70000&quot;/&gt;&lt;Line/&gt;&lt;Font color=&quot;#ffffff&quot;/&gt;&lt;Shine shininess=&quot;30&quot;/&gt;&lt;/DisplayProperties&gt;&lt;Text&gt;{\rtf1\ansi\ansicpg1252\deff0\deflang2057{\fonttbl{\f0\fnil\fcharset0 Arial;}}&#10;{\colortbl ;\red255\green255\blue255;}&#10;\viewkind4\uc1\pard\qc\cf1\fs64 ._[Text]\par&#10;}&lt;/Text&gt;&lt;/Shape&gt;&lt;Shape id=&quot;2&quot; type=&quot;Ball&quot;&gt;&lt;Position position=&quot;-14.811165,-139.943115,154.785782&quot; size=&quot;351.538788,110.127113,351.538757&quot; rotation=&quot;0.000000,0.000030,0.000000&quot; location=&quot;-14.811165,-104.703239,180.499146&quot; rotationMatrix=&quot;1.000000,0.000000,0.000000,0.000000,1.000000,-0.000001,0.000000,0.000001,1.000000&quot; center=&quot;-0.336617,-2.379619,-26.82952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Shape id=&quot;4&quot; type=&quot;Ball&quot;&gt;&lt;Position position=&quot;11.845349,-136.875748,154.785950&quot; size=&quot;351.538757,110.127106,351.538788&quot; rotation=&quot;0.000000,0.000028,0.000000&quot; location=&quot;11.845349,-101.702866,179.861572&quot; rotationMatrix=&quot;1.000000,0.000000,0.000000,0.000000,1.000000,-0.000000,0.000000,0.000000,1.000000&quot; center=&quot;0.269212,-2.311429,-26.815037&quot; rightOffset=&quot;3.994759,0.000000,0.000000&quot; topOffset=&quot;0.000000,1.224097,0.260191&quot; farOffset=&quot;0.000000,0.830559,-3.907463&quot;/&gt;&lt;DisplayProperties&gt;&lt;Fill opacity=&quot;0.1&quot; color=&quot;#970000&quot;/&gt;&lt;Line opacity=&quot;0.1&quot;/&gt;&lt;Font color=&quot;#ffffff&quot;/&gt;&lt;/DisplayProperties&gt;&lt;Text&gt;{\rtf1\ansi\ansicpg1252\deff0\deflang2057{\fonttbl{\f0\fnil\fcharset0 Arial;}}&#10;{\colortbl ;\red255\green255\blue255;}&#10;\viewkind4\uc1\pard\qc\cf1\fs64\par&#10;}&lt;/Text&gt;&lt;/Shape&gt;&lt;/Scene&gt;&lt;/Perspector&gt;&#10;"/>
  <p:tag name="PERSPECTOR-QUALITYLEVEL" val="3"/>
  <p:tag name="PERSPECTOR-TYPE" val="BM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.35&quot; light1Strength=&quot;0.3&quot; light1Direction=&quot;-1.500000,-0.400000,1.000000&quot; light2Strength=&quot;0.05&quot; light2Direction=&quot;1.500000,-0.400000,1.000000&quot; light3Strength=&quot;0&quot; light4Strength=&quot;0&quot; lightDirectionX=&quot;-1.5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1033{\fonttbl{\f0\fnil\fcharset0 Arial;}}&#10;{\colortbl ;\red0\green0\blue0;}&#10;\viewkind4\uc1\pard\qr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804,2.388502&quot; size=&quot;292.131348,292.131348,292.131348&quot; rotation=&quot;0.000000,0.000031,0.000000&quot; location=&quot;-10.229747,33.186096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bbe0e3&quot;/&gt;&lt;Line/&gt;&lt;Font color=&quot;#000000&quot;/&gt;&lt;Shine shininess=&quot;60&quot;/&gt;&lt;/DisplayProperties&gt;&lt;Text&gt;{\rtf1\ansi\ansicpg1252\deff0\deflang2057{\fonttbl{\f0\fnil\fcharset0 Arial;}}&#10;{\colortbl ;\red0\green0\blue0;}&#10;\viewkind4\uc1\pard\qc\cf1\fs64 ._[Text]\par&#10;}&#10;&lt;/Text&gt;&lt;/Shape&gt;&lt;/Scene&gt;&lt;/Perspector&gt;&#10;"/>
  <p:tag name="PERSPECTOR-QUALITYLEVEL" val="3"/>
  <p:tag name="PERSPECTOR-TYPE" val="BM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300&quot;&gt;&lt;Scene scaleX=&quot;0.999754759154194&quot; scaleY=&quot;0.999999897044373&quot; frameWidth=&quot;428.5&quot; frameHeight=&quot;392.375&quot; frameOrientationIsPortrait=&quot;0&quot; ambientLightStrength=&quot;0&quot; light1Strength=&quot;1&quot; light1Direction=&quot;1.500000,1.000000,1.000000&quot; light2Strength=&quot;0.3&quot; light2Direction=&quot;-1.500000,1.000000,1.000000&quot; light3Strength=&quot;0.05&quot; light3Direction=&quot;-3.000000,-3.000000,1.000000&quot; light4Strength=&quot;0.3&quot; light4Direction=&quot;0.000000,-3.000000,1.000000&quot; lightDirectionX=&quot;1.5&quot; lightDirectionY=&quot;1&quot;&gt;&lt;Camera modelViewMatrix=&quot;1.000000,0.000000,0.000000,0.000000,0.000000,1.000000,0.000000,0.000000,0.000000,0.000000,1.000000,0.000000,0.209053,-0.584413,0.000000,1.000000&quot;/&gt;&lt;BaseCamera modelViewMatrix=&quot;1.000000,0.000000,0.000000,0.000000,0.000000,1.000000,0.000000,0.000000,0.000000,0.000000,1.000000,0.000000,0.209053,-0.584413,0.000000,1.000000&quot;/&gt;&lt;DefaultTextFormat&gt;{\rtf1\ansi\ansicpg1252\deff0\deflang2057{\fonttbl{\f0\fnil\fcharset0 Arial;}}&#10;{\colortbl ;\red0\green0\blue0;}&#10;\viewkind4\uc1\pard\cf1\fs64\par&#10;}&#10;&lt;/DefaultTextFormat&gt;&lt;DefaultConnectorProperties&gt;&lt;Fill opacity=&quot;0.2&quot; color=&quot;#00ffff&quot;/&gt;&lt;Line opacity=&quot;0.699999988079071&quot; width=&quot;10&quot; color=&quot;#00ffff&quot;/&gt;&lt;Font color=&quot;#000000&quot;/&gt;&lt;/DefaultConnectorProperties&gt;&lt;Shape id=&quot;0&quot; type=&quot;Sphere&quot;&gt;&lt;Position position=&quot;-10.229747,33.419792,2.388499&quot; size=&quot;292.131348,292.131348,292.131348&quot; rotation=&quot;0.000000,0.000031,0.000000&quot; location=&quot;-10.229747,33.186085,-4.612061&quot; rotationMatrix=&quot;1.000000,0.000000,0.000000,0.000000,1.000000,-0.000001,0.000000,0.000001,1.000000&quot; center=&quot;-0.232494,0.754229,-22.622454&quot; rightOffset=&quot;3.319674,0.000000,0.000000&quot; topOffset=&quot;0.000000,3.247131,0.690201&quot; farOffset=&quot;0.000000,0.690201,-3.247131&quot;/&gt;&lt;DisplayProperties&gt;&lt;Fill color=&quot;#99ccff&quot;/&gt;&lt;Line/&gt;&lt;Font color=&quot;#000000&quot;/&gt;&lt;Shine shininess=&quot;75&quot;/&gt;&lt;/DisplayProperties&gt;&lt;Text&gt;{\rtf1\ansi\ansicpg1252\deff0\deflang2057{\fonttbl{\f0\fnil\fcharset0 Arial;}}&#10;{\colortbl ;\red0\green0\blue0;}&#10;\viewkind4\uc1\pard\qc\cf1\fs64 ._[Text]\par&#10;}&lt;/Text&gt;&lt;/Shape&gt;&lt;/Scene&gt;&lt;/Perspector&gt;&#10;"/>
  <p:tag name="PERSPECTOR-QUALITYLEVEL" val="3"/>
  <p:tag name="PERSPECTOR-TYPE" val="BMP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5AA6"/>
      </a:accent1>
      <a:accent2>
        <a:srgbClr val="212121"/>
      </a:accent2>
      <a:accent3>
        <a:srgbClr val="78909C"/>
      </a:accent3>
      <a:accent4>
        <a:srgbClr val="FED992"/>
      </a:accent4>
      <a:accent5>
        <a:srgbClr val="396AB2"/>
      </a:accent5>
      <a:accent6>
        <a:srgbClr val="FFD103"/>
      </a:accent6>
      <a:hlink>
        <a:srgbClr val="FFD1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66CC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5">
      <a:dk1>
        <a:srgbClr val="36478B"/>
      </a:dk1>
      <a:lt1>
        <a:srgbClr val="FFFFFF"/>
      </a:lt1>
      <a:dk2>
        <a:srgbClr val="36478B"/>
      </a:dk2>
      <a:lt2>
        <a:srgbClr val="808080"/>
      </a:lt2>
      <a:accent1>
        <a:srgbClr val="A5A0C8"/>
      </a:accent1>
      <a:accent2>
        <a:srgbClr val="CCCCFF"/>
      </a:accent2>
      <a:accent3>
        <a:srgbClr val="FFFFFF"/>
      </a:accent3>
      <a:accent4>
        <a:srgbClr val="2D3B76"/>
      </a:accent4>
      <a:accent5>
        <a:srgbClr val="CFCDE0"/>
      </a:accent5>
      <a:accent6>
        <a:srgbClr val="B9B9E7"/>
      </a:accent6>
      <a:hlink>
        <a:srgbClr val="1B247B"/>
      </a:hlink>
      <a:folHlink>
        <a:srgbClr val="35468A"/>
      </a:folHlink>
    </a:clrScheme>
    <a:fontScheme name="Default Design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3333CC"/>
        </a:hlink>
        <a:folHlink>
          <a:srgbClr val="A5A0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36478B"/>
        </a:dk1>
        <a:lt1>
          <a:srgbClr val="FFFFFF"/>
        </a:lt1>
        <a:dk2>
          <a:srgbClr val="36478B"/>
        </a:dk2>
        <a:lt2>
          <a:srgbClr val="808080"/>
        </a:lt2>
        <a:accent1>
          <a:srgbClr val="A5A0C8"/>
        </a:accent1>
        <a:accent2>
          <a:srgbClr val="CCCCFF"/>
        </a:accent2>
        <a:accent3>
          <a:srgbClr val="FFFFFF"/>
        </a:accent3>
        <a:accent4>
          <a:srgbClr val="2D3B76"/>
        </a:accent4>
        <a:accent5>
          <a:srgbClr val="CFCDE0"/>
        </a:accent5>
        <a:accent6>
          <a:srgbClr val="B9B9E7"/>
        </a:accent6>
        <a:hlink>
          <a:srgbClr val="1B247B"/>
        </a:hlink>
        <a:folHlink>
          <a:srgbClr val="3546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265AA6"/>
    </a:accent1>
    <a:accent2>
      <a:srgbClr val="212121"/>
    </a:accent2>
    <a:accent3>
      <a:srgbClr val="78909C"/>
    </a:accent3>
    <a:accent4>
      <a:srgbClr val="FED992"/>
    </a:accent4>
    <a:accent5>
      <a:srgbClr val="396AB2"/>
    </a:accent5>
    <a:accent6>
      <a:srgbClr val="FFD103"/>
    </a:accent6>
    <a:hlink>
      <a:srgbClr val="FFD10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1030</Words>
  <Application>Microsoft Office PowerPoint</Application>
  <PresentationFormat>Custom</PresentationFormat>
  <Paragraphs>238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Montserrat Medium</vt:lpstr>
      <vt:lpstr>Calibri</vt:lpstr>
      <vt:lpstr>Wingdings</vt:lpstr>
      <vt:lpstr>Impact</vt:lpstr>
      <vt:lpstr>Montserrat SemiBold</vt:lpstr>
      <vt:lpstr>Merriweather Light</vt:lpstr>
      <vt:lpstr>Britannic Bold</vt:lpstr>
      <vt:lpstr>Times New Roman</vt:lpstr>
      <vt:lpstr>Simple Light</vt:lpstr>
      <vt:lpstr>3_Default Design</vt:lpstr>
      <vt:lpstr>Capsules</vt:lpstr>
      <vt:lpstr>Default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</dc:creator>
  <cp:lastModifiedBy>Aleksey Pozhidaev</cp:lastModifiedBy>
  <cp:revision>148</cp:revision>
  <dcterms:modified xsi:type="dcterms:W3CDTF">2024-08-22T19:04:37Z</dcterms:modified>
</cp:coreProperties>
</file>